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2" r:id="rId3"/>
  </p:sldMasterIdLst>
  <p:notesMasterIdLst>
    <p:notesMasterId r:id="rId32"/>
  </p:notesMasterIdLst>
  <p:sldIdLst>
    <p:sldId id="296" r:id="rId4"/>
    <p:sldId id="300" r:id="rId5"/>
    <p:sldId id="295" r:id="rId6"/>
    <p:sldId id="324" r:id="rId7"/>
    <p:sldId id="299" r:id="rId8"/>
    <p:sldId id="304" r:id="rId9"/>
    <p:sldId id="323" r:id="rId10"/>
    <p:sldId id="302" r:id="rId11"/>
    <p:sldId id="298" r:id="rId12"/>
    <p:sldId id="290" r:id="rId13"/>
    <p:sldId id="311" r:id="rId14"/>
    <p:sldId id="307" r:id="rId15"/>
    <p:sldId id="319" r:id="rId16"/>
    <p:sldId id="308" r:id="rId17"/>
    <p:sldId id="320" r:id="rId18"/>
    <p:sldId id="310" r:id="rId19"/>
    <p:sldId id="321" r:id="rId20"/>
    <p:sldId id="309" r:id="rId21"/>
    <p:sldId id="322" r:id="rId22"/>
    <p:sldId id="305" r:id="rId23"/>
    <p:sldId id="313" r:id="rId24"/>
    <p:sldId id="306" r:id="rId25"/>
    <p:sldId id="314" r:id="rId26"/>
    <p:sldId id="315" r:id="rId27"/>
    <p:sldId id="317" r:id="rId28"/>
    <p:sldId id="316" r:id="rId29"/>
    <p:sldId id="325" r:id="rId30"/>
    <p:sldId id="297"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F7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0" y="2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10BB0-BE27-407F-9812-AABC92B1DB87}" type="datetimeFigureOut">
              <a:rPr lang="nl-NL" smtClean="0"/>
              <a:t>28-11-2018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4E7BA-BCA4-4D15-9018-F354EBB932F5}" type="slidenum">
              <a:rPr lang="nl-NL" smtClean="0"/>
              <a:t>‹#›</a:t>
            </a:fld>
            <a:endParaRPr lang="nl-NL"/>
          </a:p>
        </p:txBody>
      </p:sp>
    </p:spTree>
    <p:extLst>
      <p:ext uri="{BB962C8B-B14F-4D97-AF65-F5344CB8AC3E}">
        <p14:creationId xmlns:p14="http://schemas.microsoft.com/office/powerpoint/2010/main" val="419091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9E2DFE5-B54F-4969-90B2-29A2BEE8FE60}" type="datetimeFigureOut">
              <a:rPr lang="nl-NL" smtClean="0"/>
              <a:t>28-11-2018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07C0455-48B2-4B81-8F3B-24D50D473B48}" type="slidenum">
              <a:rPr lang="nl-NL" smtClean="0"/>
              <a:t>‹#›</a:t>
            </a:fld>
            <a:endParaRPr lang="nl-NL"/>
          </a:p>
        </p:txBody>
      </p:sp>
    </p:spTree>
    <p:extLst>
      <p:ext uri="{BB962C8B-B14F-4D97-AF65-F5344CB8AC3E}">
        <p14:creationId xmlns:p14="http://schemas.microsoft.com/office/powerpoint/2010/main" val="1196780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9E2DFE5-B54F-4969-90B2-29A2BEE8FE60}" type="datetimeFigureOut">
              <a:rPr lang="nl-NL" smtClean="0"/>
              <a:t>28-11-2018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07C0455-48B2-4B81-8F3B-24D50D473B48}" type="slidenum">
              <a:rPr lang="nl-NL" smtClean="0"/>
              <a:t>‹#›</a:t>
            </a:fld>
            <a:endParaRPr lang="nl-NL"/>
          </a:p>
        </p:txBody>
      </p:sp>
    </p:spTree>
    <p:extLst>
      <p:ext uri="{BB962C8B-B14F-4D97-AF65-F5344CB8AC3E}">
        <p14:creationId xmlns:p14="http://schemas.microsoft.com/office/powerpoint/2010/main" val="310556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9E2DFE5-B54F-4969-90B2-29A2BEE8FE60}" type="datetimeFigureOut">
              <a:rPr lang="nl-NL" smtClean="0"/>
              <a:t>28-11-2018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07C0455-48B2-4B81-8F3B-24D50D473B48}" type="slidenum">
              <a:rPr lang="nl-NL" smtClean="0"/>
              <a:t>‹#›</a:t>
            </a:fld>
            <a:endParaRPr lang="nl-NL"/>
          </a:p>
        </p:txBody>
      </p:sp>
    </p:spTree>
    <p:extLst>
      <p:ext uri="{BB962C8B-B14F-4D97-AF65-F5344CB8AC3E}">
        <p14:creationId xmlns:p14="http://schemas.microsoft.com/office/powerpoint/2010/main" val="213328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3"/>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914400" y="3886200"/>
            <a:ext cx="8534400" cy="1752600"/>
          </a:xfrm>
        </p:spPr>
        <p:txBody>
          <a:bodyPr/>
          <a:lstStyle>
            <a:lvl1pPr marL="0" indent="0" algn="l">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60817472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609600" y="1897200"/>
            <a:ext cx="10871200" cy="4572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64274640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14400" y="1800003"/>
            <a:ext cx="5080000" cy="45720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6197600" y="1800003"/>
            <a:ext cx="5080000" cy="45720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028499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15855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137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32413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24000" y="3582000"/>
            <a:ext cx="10363200" cy="684600"/>
          </a:xfrm>
          <a:prstGeom prst="rect">
            <a:avLst/>
          </a:prstGeom>
        </p:spPr>
        <p:txBody>
          <a:bodyPr/>
          <a:lstStyle>
            <a:lvl1pPr algn="l">
              <a:defRPr sz="3733">
                <a:solidFill>
                  <a:schemeClr val="tx1"/>
                </a:solidFill>
                <a:latin typeface="Arial"/>
                <a:cs typeface="Arial"/>
              </a:defRPr>
            </a:lvl1pPr>
          </a:lstStyle>
          <a:p>
            <a:r>
              <a:rPr lang="en-GB" dirty="0" smtClean="0"/>
              <a:t>Click to edit Master title style</a:t>
            </a:r>
            <a:endParaRPr lang="en-US" dirty="0"/>
          </a:p>
        </p:txBody>
      </p:sp>
      <p:sp>
        <p:nvSpPr>
          <p:cNvPr id="5" name="Subtitle 2"/>
          <p:cNvSpPr>
            <a:spLocks noGrp="1"/>
          </p:cNvSpPr>
          <p:nvPr>
            <p:ph type="subTitle" idx="1"/>
          </p:nvPr>
        </p:nvSpPr>
        <p:spPr>
          <a:xfrm>
            <a:off x="624000" y="4572000"/>
            <a:ext cx="8534400" cy="1752600"/>
          </a:xfrm>
          <a:prstGeom prst="rect">
            <a:avLst/>
          </a:prstGeom>
        </p:spPr>
        <p:txBody>
          <a:bodyPr/>
          <a:lstStyle>
            <a:lvl1pPr marL="0" indent="0" algn="l">
              <a:buNone/>
              <a:defRPr sz="2667">
                <a:latin typeface="Arial"/>
                <a:cs typeface="Arial"/>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75467095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0731"/>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9E2DFE5-B54F-4969-90B2-29A2BEE8FE60}" type="datetimeFigureOut">
              <a:rPr lang="nl-NL" smtClean="0"/>
              <a:t>28-11-2018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07C0455-48B2-4B81-8F3B-24D50D473B48}" type="slidenum">
              <a:rPr lang="nl-NL" smtClean="0"/>
              <a:t>‹#›</a:t>
            </a:fld>
            <a:endParaRPr lang="nl-NL"/>
          </a:p>
        </p:txBody>
      </p:sp>
    </p:spTree>
    <p:extLst>
      <p:ext uri="{BB962C8B-B14F-4D97-AF65-F5344CB8AC3E}">
        <p14:creationId xmlns:p14="http://schemas.microsoft.com/office/powerpoint/2010/main" val="3525809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954731"/>
      </p:ext>
    </p:extLst>
  </p:cSld>
  <p:clrMapOvr>
    <a:masterClrMapping/>
  </p:clrMapOvr>
  <p:transition spd="med"/>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9E2DFE5-B54F-4969-90B2-29A2BEE8FE60}" type="datetimeFigureOut">
              <a:rPr lang="nl-NL" smtClean="0">
                <a:solidFill>
                  <a:prstClr val="black">
                    <a:tint val="75000"/>
                  </a:prstClr>
                </a:solidFill>
              </a:rPr>
              <a:pPr/>
              <a:t>28-11-2018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07C0455-48B2-4B81-8F3B-24D50D473B4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459710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9E2DFE5-B54F-4969-90B2-29A2BEE8FE60}" type="datetimeFigureOut">
              <a:rPr lang="nl-NL" smtClean="0">
                <a:solidFill>
                  <a:prstClr val="black">
                    <a:tint val="75000"/>
                  </a:prstClr>
                </a:solidFill>
              </a:rPr>
              <a:pPr/>
              <a:t>28-11-2018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07C0455-48B2-4B81-8F3B-24D50D473B4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48200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89E2DFE5-B54F-4969-90B2-29A2BEE8FE60}" type="datetimeFigureOut">
              <a:rPr lang="nl-NL" smtClean="0">
                <a:solidFill>
                  <a:prstClr val="black">
                    <a:tint val="75000"/>
                  </a:prstClr>
                </a:solidFill>
              </a:rPr>
              <a:pPr/>
              <a:t>28-11-2018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07C0455-48B2-4B81-8F3B-24D50D473B4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061748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9E2DFE5-B54F-4969-90B2-29A2BEE8FE60}" type="datetimeFigureOut">
              <a:rPr lang="nl-NL" smtClean="0">
                <a:solidFill>
                  <a:prstClr val="black">
                    <a:tint val="75000"/>
                  </a:prstClr>
                </a:solidFill>
              </a:rPr>
              <a:pPr/>
              <a:t>28-11-2018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07C0455-48B2-4B81-8F3B-24D50D473B4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384740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9E2DFE5-B54F-4969-90B2-29A2BEE8FE60}" type="datetimeFigureOut">
              <a:rPr lang="nl-NL" smtClean="0">
                <a:solidFill>
                  <a:prstClr val="black">
                    <a:tint val="75000"/>
                  </a:prstClr>
                </a:solidFill>
              </a:rPr>
              <a:pPr/>
              <a:t>28-11-2018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07C0455-48B2-4B81-8F3B-24D50D473B4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771584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9E2DFE5-B54F-4969-90B2-29A2BEE8FE60}" type="datetimeFigureOut">
              <a:rPr lang="nl-NL" smtClean="0">
                <a:solidFill>
                  <a:prstClr val="black">
                    <a:tint val="75000"/>
                  </a:prstClr>
                </a:solidFill>
              </a:rPr>
              <a:pPr/>
              <a:t>28-11-2018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07C0455-48B2-4B81-8F3B-24D50D473B4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811812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9E2DFE5-B54F-4969-90B2-29A2BEE8FE60}" type="datetimeFigureOut">
              <a:rPr lang="nl-NL" smtClean="0">
                <a:solidFill>
                  <a:prstClr val="black">
                    <a:tint val="75000"/>
                  </a:prstClr>
                </a:solidFill>
              </a:rPr>
              <a:pPr/>
              <a:t>28-11-2018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07C0455-48B2-4B81-8F3B-24D50D473B4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294676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9E2DFE5-B54F-4969-90B2-29A2BEE8FE60}" type="datetimeFigureOut">
              <a:rPr lang="nl-NL" smtClean="0">
                <a:solidFill>
                  <a:prstClr val="black">
                    <a:tint val="75000"/>
                  </a:prstClr>
                </a:solidFill>
              </a:rPr>
              <a:pPr/>
              <a:t>28-11-2018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07C0455-48B2-4B81-8F3B-24D50D473B4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904448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9E2DFE5-B54F-4969-90B2-29A2BEE8FE60}" type="datetimeFigureOut">
              <a:rPr lang="nl-NL" smtClean="0">
                <a:solidFill>
                  <a:prstClr val="black">
                    <a:tint val="75000"/>
                  </a:prstClr>
                </a:solidFill>
              </a:rPr>
              <a:pPr/>
              <a:t>28-11-2018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07C0455-48B2-4B81-8F3B-24D50D473B4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23109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89E2DFE5-B54F-4969-90B2-29A2BEE8FE60}" type="datetimeFigureOut">
              <a:rPr lang="nl-NL" smtClean="0"/>
              <a:t>28-11-2018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07C0455-48B2-4B81-8F3B-24D50D473B48}" type="slidenum">
              <a:rPr lang="nl-NL" smtClean="0"/>
              <a:t>‹#›</a:t>
            </a:fld>
            <a:endParaRPr lang="nl-NL"/>
          </a:p>
        </p:txBody>
      </p:sp>
    </p:spTree>
    <p:extLst>
      <p:ext uri="{BB962C8B-B14F-4D97-AF65-F5344CB8AC3E}">
        <p14:creationId xmlns:p14="http://schemas.microsoft.com/office/powerpoint/2010/main" val="366137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9E2DFE5-B54F-4969-90B2-29A2BEE8FE60}" type="datetimeFigureOut">
              <a:rPr lang="nl-NL" smtClean="0">
                <a:solidFill>
                  <a:prstClr val="black">
                    <a:tint val="75000"/>
                  </a:prstClr>
                </a:solidFill>
              </a:rPr>
              <a:pPr/>
              <a:t>28-11-2018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07C0455-48B2-4B81-8F3B-24D50D473B4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027753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9E2DFE5-B54F-4969-90B2-29A2BEE8FE60}" type="datetimeFigureOut">
              <a:rPr lang="nl-NL" smtClean="0">
                <a:solidFill>
                  <a:prstClr val="black">
                    <a:tint val="75000"/>
                  </a:prstClr>
                </a:solidFill>
              </a:rPr>
              <a:pPr/>
              <a:t>28-11-2018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07C0455-48B2-4B81-8F3B-24D50D473B4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03130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9E2DFE5-B54F-4969-90B2-29A2BEE8FE60}" type="datetimeFigureOut">
              <a:rPr lang="nl-NL" smtClean="0"/>
              <a:t>28-11-2018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07C0455-48B2-4B81-8F3B-24D50D473B48}" type="slidenum">
              <a:rPr lang="nl-NL" smtClean="0"/>
              <a:t>‹#›</a:t>
            </a:fld>
            <a:endParaRPr lang="nl-NL"/>
          </a:p>
        </p:txBody>
      </p:sp>
    </p:spTree>
    <p:extLst>
      <p:ext uri="{BB962C8B-B14F-4D97-AF65-F5344CB8AC3E}">
        <p14:creationId xmlns:p14="http://schemas.microsoft.com/office/powerpoint/2010/main" val="77942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9E2DFE5-B54F-4969-90B2-29A2BEE8FE60}" type="datetimeFigureOut">
              <a:rPr lang="nl-NL" smtClean="0"/>
              <a:t>28-11-2018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07C0455-48B2-4B81-8F3B-24D50D473B48}" type="slidenum">
              <a:rPr lang="nl-NL" smtClean="0"/>
              <a:t>‹#›</a:t>
            </a:fld>
            <a:endParaRPr lang="nl-NL"/>
          </a:p>
        </p:txBody>
      </p:sp>
    </p:spTree>
    <p:extLst>
      <p:ext uri="{BB962C8B-B14F-4D97-AF65-F5344CB8AC3E}">
        <p14:creationId xmlns:p14="http://schemas.microsoft.com/office/powerpoint/2010/main" val="372154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9E2DFE5-B54F-4969-90B2-29A2BEE8FE60}" type="datetimeFigureOut">
              <a:rPr lang="nl-NL" smtClean="0"/>
              <a:t>28-11-2018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07C0455-48B2-4B81-8F3B-24D50D473B48}" type="slidenum">
              <a:rPr lang="nl-NL" smtClean="0"/>
              <a:t>‹#›</a:t>
            </a:fld>
            <a:endParaRPr lang="nl-NL"/>
          </a:p>
        </p:txBody>
      </p:sp>
    </p:spTree>
    <p:extLst>
      <p:ext uri="{BB962C8B-B14F-4D97-AF65-F5344CB8AC3E}">
        <p14:creationId xmlns:p14="http://schemas.microsoft.com/office/powerpoint/2010/main" val="29637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9E2DFE5-B54F-4969-90B2-29A2BEE8FE60}" type="datetimeFigureOut">
              <a:rPr lang="nl-NL" smtClean="0"/>
              <a:t>28-11-2018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07C0455-48B2-4B81-8F3B-24D50D473B48}" type="slidenum">
              <a:rPr lang="nl-NL" smtClean="0"/>
              <a:t>‹#›</a:t>
            </a:fld>
            <a:endParaRPr lang="nl-NL"/>
          </a:p>
        </p:txBody>
      </p:sp>
    </p:spTree>
    <p:extLst>
      <p:ext uri="{BB962C8B-B14F-4D97-AF65-F5344CB8AC3E}">
        <p14:creationId xmlns:p14="http://schemas.microsoft.com/office/powerpoint/2010/main" val="247898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9E2DFE5-B54F-4969-90B2-29A2BEE8FE60}" type="datetimeFigureOut">
              <a:rPr lang="nl-NL" smtClean="0"/>
              <a:t>28-11-2018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07C0455-48B2-4B81-8F3B-24D50D473B48}" type="slidenum">
              <a:rPr lang="nl-NL" smtClean="0"/>
              <a:t>‹#›</a:t>
            </a:fld>
            <a:endParaRPr lang="nl-NL"/>
          </a:p>
        </p:txBody>
      </p:sp>
    </p:spTree>
    <p:extLst>
      <p:ext uri="{BB962C8B-B14F-4D97-AF65-F5344CB8AC3E}">
        <p14:creationId xmlns:p14="http://schemas.microsoft.com/office/powerpoint/2010/main" val="407367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9E2DFE5-B54F-4969-90B2-29A2BEE8FE60}" type="datetimeFigureOut">
              <a:rPr lang="nl-NL" smtClean="0"/>
              <a:t>28-11-2018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07C0455-48B2-4B81-8F3B-24D50D473B48}" type="slidenum">
              <a:rPr lang="nl-NL" smtClean="0"/>
              <a:t>‹#›</a:t>
            </a:fld>
            <a:endParaRPr lang="nl-NL"/>
          </a:p>
        </p:txBody>
      </p:sp>
    </p:spTree>
    <p:extLst>
      <p:ext uri="{BB962C8B-B14F-4D97-AF65-F5344CB8AC3E}">
        <p14:creationId xmlns:p14="http://schemas.microsoft.com/office/powerpoint/2010/main" val="423604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2DFE5-B54F-4969-90B2-29A2BEE8FE60}" type="datetimeFigureOut">
              <a:rPr lang="nl-NL" smtClean="0"/>
              <a:t>28-11-2018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C0455-48B2-4B81-8F3B-24D50D473B48}" type="slidenum">
              <a:rPr lang="nl-NL" smtClean="0"/>
              <a:t>‹#›</a:t>
            </a:fld>
            <a:endParaRPr lang="nl-NL"/>
          </a:p>
        </p:txBody>
      </p:sp>
    </p:spTree>
    <p:extLst>
      <p:ext uri="{BB962C8B-B14F-4D97-AF65-F5344CB8AC3E}">
        <p14:creationId xmlns:p14="http://schemas.microsoft.com/office/powerpoint/2010/main" val="442924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609600" y="1896533"/>
            <a:ext cx="10871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1" name="Rectangle 3"/>
          <p:cNvSpPr>
            <a:spLocks noGrp="1" noChangeArrowheads="1"/>
          </p:cNvSpPr>
          <p:nvPr>
            <p:ph type="title"/>
          </p:nvPr>
        </p:nvSpPr>
        <p:spPr bwMode="auto">
          <a:xfrm>
            <a:off x="609600" y="459318"/>
            <a:ext cx="10871200" cy="80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3076" name="Line 11"/>
          <p:cNvSpPr>
            <a:spLocks noChangeShapeType="1"/>
          </p:cNvSpPr>
          <p:nvPr userDrawn="1"/>
        </p:nvSpPr>
        <p:spPr bwMode="auto">
          <a:xfrm>
            <a:off x="624418" y="1447800"/>
            <a:ext cx="10847916" cy="0"/>
          </a:xfrm>
          <a:prstGeom prst="line">
            <a:avLst/>
          </a:prstGeom>
          <a:noFill/>
          <a:ln w="19050">
            <a:solidFill>
              <a:schemeClr val="bg1">
                <a:lumMod val="75000"/>
              </a:schemeClr>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en-US" sz="3200">
              <a:solidFill>
                <a:prstClr val="black"/>
              </a:solidFill>
              <a:latin typeface="Times" charset="0"/>
              <a:ea typeface="ＭＳ Ｐゴシック" charset="0"/>
              <a:cs typeface="ＭＳ Ｐゴシック" charset="0"/>
            </a:endParaRPr>
          </a:p>
        </p:txBody>
      </p:sp>
      <p:sp>
        <p:nvSpPr>
          <p:cNvPr id="7" name="TextBox 6"/>
          <p:cNvSpPr txBox="1"/>
          <p:nvPr userDrawn="1"/>
        </p:nvSpPr>
        <p:spPr>
          <a:xfrm>
            <a:off x="719667" y="6479118"/>
            <a:ext cx="3048000" cy="276999"/>
          </a:xfrm>
          <a:prstGeom prst="rect">
            <a:avLst/>
          </a:prstGeom>
          <a:noFill/>
        </p:spPr>
        <p:txBody>
          <a:bodyPr lIns="0">
            <a:spAutoFit/>
          </a:bodyPr>
          <a:lstStyle>
            <a:lvl1pPr algn="ctr" eaLnBrk="0" hangingPunct="0">
              <a:defRPr sz="2400">
                <a:solidFill>
                  <a:schemeClr val="tx1"/>
                </a:solidFill>
                <a:latin typeface="Times" pitchFamily="4" charset="0"/>
                <a:ea typeface="ＭＳ Ｐゴシック" pitchFamily="4" charset="-128"/>
              </a:defRPr>
            </a:lvl1pPr>
            <a:lvl2pPr marL="37931725" indent="-37474525" algn="ctr" eaLnBrk="0" hangingPunct="0">
              <a:defRPr sz="2400">
                <a:solidFill>
                  <a:schemeClr val="tx1"/>
                </a:solidFill>
                <a:latin typeface="Times" pitchFamily="4" charset="0"/>
                <a:ea typeface="ＭＳ Ｐゴシック" pitchFamily="4" charset="-128"/>
              </a:defRPr>
            </a:lvl2pPr>
            <a:lvl3pPr eaLnBrk="0" hangingPunct="0">
              <a:defRPr sz="2400">
                <a:solidFill>
                  <a:schemeClr val="tx1"/>
                </a:solidFill>
                <a:latin typeface="Times" pitchFamily="4" charset="0"/>
                <a:ea typeface="ＭＳ Ｐゴシック" pitchFamily="4" charset="-128"/>
              </a:defRPr>
            </a:lvl3pPr>
            <a:lvl4pPr eaLnBrk="0" hangingPunct="0">
              <a:defRPr sz="2400">
                <a:solidFill>
                  <a:schemeClr val="tx1"/>
                </a:solidFill>
                <a:latin typeface="Times" pitchFamily="4" charset="0"/>
                <a:ea typeface="ＭＳ Ｐゴシック" pitchFamily="4" charset="-128"/>
              </a:defRPr>
            </a:lvl4pPr>
            <a:lvl5pPr eaLnBrk="0" hangingPunct="0">
              <a:defRPr sz="2400">
                <a:solidFill>
                  <a:schemeClr val="tx1"/>
                </a:solidFill>
                <a:latin typeface="Times" pitchFamily="4" charset="0"/>
                <a:ea typeface="ＭＳ Ｐゴシック" pitchFamily="4" charset="-128"/>
              </a:defRPr>
            </a:lvl5pPr>
            <a:lvl6pPr marL="457200" eaLnBrk="0" fontAlgn="base" hangingPunct="0">
              <a:spcBef>
                <a:spcPct val="0"/>
              </a:spcBef>
              <a:spcAft>
                <a:spcPct val="0"/>
              </a:spcAft>
              <a:defRPr sz="2400">
                <a:solidFill>
                  <a:schemeClr val="tx1"/>
                </a:solidFill>
                <a:latin typeface="Times" pitchFamily="4" charset="0"/>
                <a:ea typeface="ＭＳ Ｐゴシック" pitchFamily="4" charset="-128"/>
              </a:defRPr>
            </a:lvl6pPr>
            <a:lvl7pPr marL="914400" eaLnBrk="0" fontAlgn="base" hangingPunct="0">
              <a:spcBef>
                <a:spcPct val="0"/>
              </a:spcBef>
              <a:spcAft>
                <a:spcPct val="0"/>
              </a:spcAft>
              <a:defRPr sz="2400">
                <a:solidFill>
                  <a:schemeClr val="tx1"/>
                </a:solidFill>
                <a:latin typeface="Times" pitchFamily="4" charset="0"/>
                <a:ea typeface="ＭＳ Ｐゴシック" pitchFamily="4" charset="-128"/>
              </a:defRPr>
            </a:lvl7pPr>
            <a:lvl8pPr marL="1371600" eaLnBrk="0" fontAlgn="base" hangingPunct="0">
              <a:spcBef>
                <a:spcPct val="0"/>
              </a:spcBef>
              <a:spcAft>
                <a:spcPct val="0"/>
              </a:spcAft>
              <a:defRPr sz="2400">
                <a:solidFill>
                  <a:schemeClr val="tx1"/>
                </a:solidFill>
                <a:latin typeface="Times" pitchFamily="4" charset="0"/>
                <a:ea typeface="ＭＳ Ｐゴシック" pitchFamily="4" charset="-128"/>
              </a:defRPr>
            </a:lvl8pPr>
            <a:lvl9pPr marL="1828800" eaLnBrk="0" fontAlgn="base" hangingPunct="0">
              <a:spcBef>
                <a:spcPct val="0"/>
              </a:spcBef>
              <a:spcAft>
                <a:spcPct val="0"/>
              </a:spcAft>
              <a:defRPr sz="2400">
                <a:solidFill>
                  <a:schemeClr val="tx1"/>
                </a:solidFill>
                <a:latin typeface="Times" pitchFamily="4" charset="0"/>
                <a:ea typeface="ＭＳ Ｐゴシック" pitchFamily="4" charset="-128"/>
              </a:defRPr>
            </a:lvl9pPr>
          </a:lstStyle>
          <a:p>
            <a:pPr algn="l" fontAlgn="base">
              <a:spcBef>
                <a:spcPct val="0"/>
              </a:spcBef>
              <a:spcAft>
                <a:spcPct val="0"/>
              </a:spcAft>
              <a:defRPr/>
            </a:pPr>
            <a:r>
              <a:rPr lang="en-US" sz="1200" dirty="0" smtClean="0">
                <a:solidFill>
                  <a:srgbClr val="8A7967"/>
                </a:solidFill>
                <a:latin typeface="Arial" charset="0"/>
                <a:cs typeface="Arial" charset="0"/>
              </a:rPr>
              <a:t>UK Research and Innovation </a:t>
            </a:r>
          </a:p>
        </p:txBody>
      </p:sp>
    </p:spTree>
    <p:extLst>
      <p:ext uri="{BB962C8B-B14F-4D97-AF65-F5344CB8AC3E}">
        <p14:creationId xmlns:p14="http://schemas.microsoft.com/office/powerpoint/2010/main" val="198826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3733">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3733">
          <a:solidFill>
            <a:schemeClr val="tx1"/>
          </a:solidFill>
          <a:latin typeface="Arial" charset="0"/>
          <a:ea typeface="MS PGothic" pitchFamily="34" charset="-128"/>
          <a:cs typeface="MS PGothic" charset="0"/>
        </a:defRPr>
      </a:lvl2pPr>
      <a:lvl3pPr algn="l" rtl="0" eaLnBrk="0" fontAlgn="base" hangingPunct="0">
        <a:spcBef>
          <a:spcPct val="0"/>
        </a:spcBef>
        <a:spcAft>
          <a:spcPct val="0"/>
        </a:spcAft>
        <a:defRPr sz="3733">
          <a:solidFill>
            <a:schemeClr val="tx1"/>
          </a:solidFill>
          <a:latin typeface="Arial" charset="0"/>
          <a:ea typeface="MS PGothic" pitchFamily="34" charset="-128"/>
          <a:cs typeface="MS PGothic" charset="0"/>
        </a:defRPr>
      </a:lvl3pPr>
      <a:lvl4pPr algn="l" rtl="0" eaLnBrk="0" fontAlgn="base" hangingPunct="0">
        <a:spcBef>
          <a:spcPct val="0"/>
        </a:spcBef>
        <a:spcAft>
          <a:spcPct val="0"/>
        </a:spcAft>
        <a:defRPr sz="3733">
          <a:solidFill>
            <a:schemeClr val="tx1"/>
          </a:solidFill>
          <a:latin typeface="Arial" charset="0"/>
          <a:ea typeface="MS PGothic" pitchFamily="34" charset="-128"/>
          <a:cs typeface="MS PGothic" charset="0"/>
        </a:defRPr>
      </a:lvl4pPr>
      <a:lvl5pPr algn="l" rtl="0" eaLnBrk="0" fontAlgn="base" hangingPunct="0">
        <a:spcBef>
          <a:spcPct val="0"/>
        </a:spcBef>
        <a:spcAft>
          <a:spcPct val="0"/>
        </a:spcAft>
        <a:defRPr sz="3733">
          <a:solidFill>
            <a:schemeClr val="tx1"/>
          </a:solidFill>
          <a:latin typeface="Arial" charset="0"/>
          <a:ea typeface="MS PGothic" pitchFamily="34" charset="-128"/>
          <a:cs typeface="MS PGothic" charset="0"/>
        </a:defRPr>
      </a:lvl5pPr>
      <a:lvl6pPr marL="609585" algn="l" rtl="0" fontAlgn="base">
        <a:spcBef>
          <a:spcPct val="0"/>
        </a:spcBef>
        <a:spcAft>
          <a:spcPct val="0"/>
        </a:spcAft>
        <a:defRPr sz="3733">
          <a:solidFill>
            <a:schemeClr val="tx1"/>
          </a:solidFill>
          <a:latin typeface="Verdana" pitchFamily="-1" charset="0"/>
        </a:defRPr>
      </a:lvl6pPr>
      <a:lvl7pPr marL="1219170" algn="l" rtl="0" fontAlgn="base">
        <a:spcBef>
          <a:spcPct val="0"/>
        </a:spcBef>
        <a:spcAft>
          <a:spcPct val="0"/>
        </a:spcAft>
        <a:defRPr sz="3733">
          <a:solidFill>
            <a:schemeClr val="tx1"/>
          </a:solidFill>
          <a:latin typeface="Verdana" pitchFamily="-1" charset="0"/>
        </a:defRPr>
      </a:lvl7pPr>
      <a:lvl8pPr marL="1828754" algn="l" rtl="0" fontAlgn="base">
        <a:spcBef>
          <a:spcPct val="0"/>
        </a:spcBef>
        <a:spcAft>
          <a:spcPct val="0"/>
        </a:spcAft>
        <a:defRPr sz="3733">
          <a:solidFill>
            <a:schemeClr val="tx1"/>
          </a:solidFill>
          <a:latin typeface="Verdana" pitchFamily="-1" charset="0"/>
        </a:defRPr>
      </a:lvl8pPr>
      <a:lvl9pPr marL="2438339" algn="l" rtl="0" fontAlgn="base">
        <a:spcBef>
          <a:spcPct val="0"/>
        </a:spcBef>
        <a:spcAft>
          <a:spcPct val="0"/>
        </a:spcAft>
        <a:defRPr sz="3733">
          <a:solidFill>
            <a:schemeClr val="tx1"/>
          </a:solidFill>
          <a:latin typeface="Verdana" pitchFamily="-1" charset="0"/>
        </a:defRPr>
      </a:lvl9pPr>
    </p:titleStyle>
    <p:bodyStyle>
      <a:lvl1pPr marL="457189" indent="-457189" algn="l" rtl="0" eaLnBrk="0" fontAlgn="base" hangingPunct="0">
        <a:spcBef>
          <a:spcPct val="20000"/>
        </a:spcBef>
        <a:spcAft>
          <a:spcPct val="0"/>
        </a:spcAft>
        <a:buClr>
          <a:schemeClr val="tx2"/>
        </a:buClr>
        <a:buChar char="•"/>
        <a:defRPr sz="2667">
          <a:solidFill>
            <a:schemeClr val="tx1"/>
          </a:solidFill>
          <a:latin typeface="+mn-lt"/>
          <a:ea typeface="MS PGothic" pitchFamily="34" charset="-128"/>
          <a:cs typeface="MS PGothic" charset="0"/>
        </a:defRPr>
      </a:lvl1pPr>
      <a:lvl2pPr marL="990575" indent="-380990" algn="l" rtl="0" eaLnBrk="0" fontAlgn="base" hangingPunct="0">
        <a:spcBef>
          <a:spcPct val="20000"/>
        </a:spcBef>
        <a:spcAft>
          <a:spcPct val="0"/>
        </a:spcAft>
        <a:buClr>
          <a:schemeClr val="tx2"/>
        </a:buClr>
        <a:buChar char="•"/>
        <a:defRPr sz="2667">
          <a:solidFill>
            <a:schemeClr val="tx1"/>
          </a:solidFill>
          <a:latin typeface="+mn-lt"/>
          <a:ea typeface="MS PGothic" pitchFamily="34" charset="-128"/>
          <a:cs typeface="MS PGothic" charset="0"/>
        </a:defRPr>
      </a:lvl2pPr>
      <a:lvl3pPr marL="1523962" indent="-304792" algn="l" rtl="0" eaLnBrk="0" fontAlgn="base" hangingPunct="0">
        <a:spcBef>
          <a:spcPct val="20000"/>
        </a:spcBef>
        <a:spcAft>
          <a:spcPct val="0"/>
        </a:spcAft>
        <a:buClr>
          <a:schemeClr val="tx2"/>
        </a:buClr>
        <a:buChar char="•"/>
        <a:defRPr sz="3200">
          <a:solidFill>
            <a:schemeClr val="tx1"/>
          </a:solidFill>
          <a:latin typeface="+mn-lt"/>
          <a:ea typeface="MS PGothic" pitchFamily="34" charset="-128"/>
          <a:cs typeface="MS PGothic" charset="0"/>
        </a:defRPr>
      </a:lvl3pPr>
      <a:lvl4pPr marL="2082748" indent="-304792" algn="l" rtl="0" eaLnBrk="0" fontAlgn="base" hangingPunct="0">
        <a:spcBef>
          <a:spcPct val="20000"/>
        </a:spcBef>
        <a:spcAft>
          <a:spcPct val="0"/>
        </a:spcAft>
        <a:buClr>
          <a:schemeClr val="tx2"/>
        </a:buClr>
        <a:buChar char="–"/>
        <a:defRPr sz="2667">
          <a:solidFill>
            <a:schemeClr val="tx1"/>
          </a:solidFill>
          <a:latin typeface="+mn-lt"/>
          <a:ea typeface="MS PGothic" pitchFamily="34" charset="-128"/>
          <a:cs typeface="MS PGothic" charset="0"/>
        </a:defRPr>
      </a:lvl4pPr>
      <a:lvl5pPr marL="2641534" indent="-304792" algn="l" rtl="0" eaLnBrk="0" fontAlgn="base" hangingPunct="0">
        <a:spcBef>
          <a:spcPct val="20000"/>
        </a:spcBef>
        <a:spcAft>
          <a:spcPct val="0"/>
        </a:spcAft>
        <a:buClr>
          <a:schemeClr val="tx2"/>
        </a:buClr>
        <a:buChar char="»"/>
        <a:defRPr sz="2667" i="1">
          <a:solidFill>
            <a:schemeClr val="tx1"/>
          </a:solidFill>
          <a:latin typeface="+mn-lt"/>
          <a:ea typeface="MS PGothic" pitchFamily="34" charset="-128"/>
          <a:cs typeface="MS PGothic" charset="0"/>
        </a:defRPr>
      </a:lvl5pPr>
      <a:lvl6pPr marL="3251119" indent="-304792"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3860703" indent="-304792"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4470288" indent="-304792"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5079873" indent="-304792"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2DFE5-B54F-4969-90B2-29A2BEE8FE60}" type="datetimeFigureOut">
              <a:rPr lang="nl-NL" smtClean="0">
                <a:solidFill>
                  <a:prstClr val="black">
                    <a:tint val="75000"/>
                  </a:prstClr>
                </a:solidFill>
              </a:rPr>
              <a:pPr/>
              <a:t>28-11-2018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C0455-48B2-4B81-8F3B-24D50D473B48}"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34426235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www.linkedin.com/in/borbala-schenk-9b8078aa/" TargetMode="External"/><Relationship Id="rId4" Type="http://schemas.openxmlformats.org/officeDocument/2006/relationships/hyperlink" Target="mailto:schenk.borbala@tk.mta.h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2457315"/>
            <a:ext cx="12192001" cy="861774"/>
          </a:xfrm>
          <a:prstGeom prst="rect">
            <a:avLst/>
          </a:prstGeom>
          <a:noFill/>
        </p:spPr>
        <p:txBody>
          <a:bodyPr wrap="square" rtlCol="0">
            <a:spAutoFit/>
          </a:bodyPr>
          <a:lstStyle/>
          <a:p>
            <a:pPr algn="ctr"/>
            <a:endParaRPr lang="hu-HU" sz="3200" dirty="0"/>
          </a:p>
          <a:p>
            <a:pPr algn="ctr"/>
            <a:endParaRPr lang="nl-NL" i="1" dirty="0" smtClean="0">
              <a:solidFill>
                <a:schemeClr val="tx1">
                  <a:lumMod val="50000"/>
                </a:scheme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endParaRPr lang="en-US" sz="2800" b="1" dirty="0">
              <a:solidFill>
                <a:schemeClr val="bg1"/>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Cím 4"/>
          <p:cNvSpPr>
            <a:spLocks noGrp="1"/>
          </p:cNvSpPr>
          <p:nvPr>
            <p:ph type="ctrTitle"/>
          </p:nvPr>
        </p:nvSpPr>
        <p:spPr/>
        <p:txBody>
          <a:bodyPr/>
          <a:lstStyle/>
          <a:p>
            <a:r>
              <a:rPr lang="hu-HU" b="1" dirty="0" err="1" smtClean="0"/>
              <a:t>Training</a:t>
            </a:r>
            <a:r>
              <a:rPr lang="hu-HU" b="1" dirty="0" smtClean="0"/>
              <a:t> Session 7.</a:t>
            </a:r>
            <a:endParaRPr lang="hu-HU" b="1" dirty="0"/>
          </a:p>
        </p:txBody>
      </p:sp>
      <p:sp>
        <p:nvSpPr>
          <p:cNvPr id="6" name="Alcím 5"/>
          <p:cNvSpPr>
            <a:spLocks noGrp="1"/>
          </p:cNvSpPr>
          <p:nvPr>
            <p:ph type="subTitle" idx="1"/>
          </p:nvPr>
        </p:nvSpPr>
        <p:spPr/>
        <p:txBody>
          <a:bodyPr>
            <a:normAutofit/>
          </a:bodyPr>
          <a:lstStyle/>
          <a:p>
            <a:r>
              <a:rPr lang="hu-HU" sz="2800" dirty="0" smtClean="0"/>
              <a:t>Dr. Borbála Schenk</a:t>
            </a:r>
            <a:br>
              <a:rPr lang="hu-HU" sz="2800" dirty="0" smtClean="0"/>
            </a:br>
            <a:r>
              <a:rPr lang="hu-HU" sz="2800" dirty="0" smtClean="0"/>
              <a:t>Head of </a:t>
            </a:r>
            <a:r>
              <a:rPr lang="hu-HU" sz="2800" dirty="0" err="1" smtClean="0"/>
              <a:t>the</a:t>
            </a:r>
            <a:r>
              <a:rPr lang="hu-HU" sz="2800" dirty="0" smtClean="0"/>
              <a:t> Office of </a:t>
            </a:r>
            <a:r>
              <a:rPr lang="hu-HU" sz="2800" dirty="0" err="1" smtClean="0"/>
              <a:t>the</a:t>
            </a:r>
            <a:r>
              <a:rPr lang="hu-HU" sz="2800" dirty="0" smtClean="0"/>
              <a:t> </a:t>
            </a:r>
            <a:r>
              <a:rPr lang="hu-HU" sz="2800" dirty="0" err="1" smtClean="0"/>
              <a:t>Director-General</a:t>
            </a:r>
            <a:r>
              <a:rPr lang="hu-HU" sz="2800" dirty="0" smtClean="0"/>
              <a:t>, </a:t>
            </a:r>
            <a:br>
              <a:rPr lang="hu-HU" sz="2800" dirty="0" smtClean="0"/>
            </a:br>
            <a:r>
              <a:rPr lang="hu-HU" sz="2800" dirty="0" smtClean="0"/>
              <a:t>Centre </a:t>
            </a:r>
            <a:r>
              <a:rPr lang="hu-HU" sz="2800" dirty="0" err="1" smtClean="0"/>
              <a:t>for</a:t>
            </a:r>
            <a:r>
              <a:rPr lang="hu-HU" sz="2800" dirty="0" smtClean="0"/>
              <a:t> </a:t>
            </a:r>
            <a:r>
              <a:rPr lang="hu-HU" sz="2800" dirty="0" err="1" smtClean="0"/>
              <a:t>Social</a:t>
            </a:r>
            <a:r>
              <a:rPr lang="hu-HU" sz="2800" dirty="0" smtClean="0"/>
              <a:t> </a:t>
            </a:r>
            <a:r>
              <a:rPr lang="hu-HU" sz="2800" dirty="0" err="1" smtClean="0"/>
              <a:t>Sciences</a:t>
            </a:r>
            <a:r>
              <a:rPr lang="hu-HU" sz="2800" dirty="0" smtClean="0"/>
              <a:t>, </a:t>
            </a:r>
            <a:r>
              <a:rPr lang="hu-HU" sz="2800" dirty="0" err="1" smtClean="0"/>
              <a:t>Hungarian</a:t>
            </a:r>
            <a:r>
              <a:rPr lang="hu-HU" sz="2800" dirty="0" smtClean="0"/>
              <a:t> </a:t>
            </a:r>
            <a:r>
              <a:rPr lang="hu-HU" sz="2800" dirty="0" err="1" smtClean="0"/>
              <a:t>Academy</a:t>
            </a:r>
            <a:r>
              <a:rPr lang="hu-HU" sz="2800" dirty="0" smtClean="0"/>
              <a:t> of </a:t>
            </a:r>
            <a:r>
              <a:rPr lang="hu-HU" sz="2800" dirty="0" err="1" smtClean="0"/>
              <a:t>Sciences</a:t>
            </a:r>
            <a:r>
              <a:rPr lang="hu-HU" sz="2800" dirty="0" smtClean="0"/>
              <a:t/>
            </a:r>
            <a:br>
              <a:rPr lang="hu-HU" sz="2800" dirty="0" smtClean="0"/>
            </a:br>
            <a:r>
              <a:rPr lang="hu-HU" sz="2800" dirty="0" smtClean="0"/>
              <a:t>EARMA </a:t>
            </a:r>
            <a:r>
              <a:rPr lang="hu-HU" sz="2800" dirty="0" err="1" smtClean="0"/>
              <a:t>Representative</a:t>
            </a:r>
            <a:endParaRPr lang="hu-HU" sz="2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844" y="5153598"/>
            <a:ext cx="3378178" cy="86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C:\Users\BSchenk\Pictures\EARMA_pics_2018\earma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21" y="4587081"/>
            <a:ext cx="3665629" cy="169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971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885951" y="1878591"/>
            <a:ext cx="7780564" cy="2985433"/>
          </a:xfrm>
          <a:prstGeom prst="rect">
            <a:avLst/>
          </a:prstGeom>
          <a:noFill/>
        </p:spPr>
        <p:txBody>
          <a:bodyPr wrap="square" rtlCol="0">
            <a:spAutoFit/>
          </a:bodyPr>
          <a:lstStyle/>
          <a:p>
            <a:pPr marL="342900" indent="-342900">
              <a:buFont typeface="Arial" panose="020B0604020202020204" pitchFamily="34" charset="0"/>
              <a:buChar char="•"/>
            </a:pPr>
            <a:r>
              <a:rPr lang="hu-HU" sz="2400" dirty="0"/>
              <a:t/>
            </a:r>
            <a:br>
              <a:rPr lang="hu-HU" sz="2400" dirty="0"/>
            </a:br>
            <a:r>
              <a:rPr lang="hu-HU" sz="2400" dirty="0"/>
              <a:t/>
            </a:r>
            <a:br>
              <a:rPr lang="hu-HU" sz="2400" dirty="0"/>
            </a:br>
            <a:endParaRPr lang="hu-HU" sz="2400" dirty="0"/>
          </a:p>
          <a:p>
            <a:pPr marL="342900" indent="-342900">
              <a:buFont typeface="Arial" panose="020B0604020202020204" pitchFamily="34" charset="0"/>
              <a:buChar char="•"/>
            </a:pPr>
            <a:endParaRPr lang="hu-HU" sz="2400" dirty="0" smtClean="0"/>
          </a:p>
          <a:p>
            <a:endParaRPr lang="hu-HU" sz="2400" dirty="0" smtClean="0"/>
          </a:p>
          <a:p>
            <a:pPr algn="ctr"/>
            <a:r>
              <a:rPr lang="hu-HU" sz="2400" dirty="0"/>
              <a:t/>
            </a:r>
            <a:br>
              <a:rPr lang="hu-HU" sz="2400" dirty="0"/>
            </a:br>
            <a:r>
              <a:rPr lang="hu-HU" sz="4400" b="1" dirty="0" smtClean="0"/>
              <a:t>WHY?</a:t>
            </a:r>
            <a:endParaRPr lang="nl-NL" sz="4400" b="1" i="1" dirty="0" smtClean="0">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a:solidFill>
                  <a:schemeClr val="bg1"/>
                </a:solidFill>
                <a:latin typeface="Garamond" panose="02020404030301010803" pitchFamily="18" charset="0"/>
              </a:rPr>
              <a:t>2. </a:t>
            </a:r>
            <a:r>
              <a:rPr lang="en-US" sz="2800" b="1" dirty="0">
                <a:solidFill>
                  <a:schemeClr val="bg1"/>
                </a:solidFill>
                <a:latin typeface="Garamond" panose="02020404030301010803" pitchFamily="18" charset="0"/>
              </a:rPr>
              <a:t>The societal impact gap </a:t>
            </a: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églalap 4"/>
          <p:cNvSpPr/>
          <p:nvPr/>
        </p:nvSpPr>
        <p:spPr>
          <a:xfrm>
            <a:off x="1951264" y="2084974"/>
            <a:ext cx="7780564" cy="104502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b="1" dirty="0" err="1"/>
              <a:t>Achieving</a:t>
            </a:r>
            <a:r>
              <a:rPr lang="hu-HU" sz="3200" b="1" dirty="0"/>
              <a:t> and </a:t>
            </a:r>
            <a:r>
              <a:rPr lang="hu-HU" sz="3200" b="1" dirty="0" err="1"/>
              <a:t>maximising</a:t>
            </a:r>
            <a:r>
              <a:rPr lang="hu-HU" sz="3200" b="1" dirty="0"/>
              <a:t> </a:t>
            </a:r>
            <a:r>
              <a:rPr lang="hu-HU" sz="3200" b="1" dirty="0" err="1"/>
              <a:t>impact</a:t>
            </a:r>
            <a:r>
              <a:rPr lang="hu-HU" sz="3200" b="1" dirty="0"/>
              <a:t> = management </a:t>
            </a:r>
            <a:r>
              <a:rPr lang="hu-HU" sz="3200" b="1" dirty="0" err="1"/>
              <a:t>task</a:t>
            </a:r>
            <a:endParaRPr lang="hu-HU" sz="3200" b="1" dirty="0"/>
          </a:p>
        </p:txBody>
      </p:sp>
    </p:spTree>
    <p:extLst>
      <p:ext uri="{BB962C8B-B14F-4D97-AF65-F5344CB8AC3E}">
        <p14:creationId xmlns:p14="http://schemas.microsoft.com/office/powerpoint/2010/main" val="2831314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885951" y="1878591"/>
            <a:ext cx="7780564" cy="4708981"/>
          </a:xfrm>
          <a:prstGeom prst="rect">
            <a:avLst/>
          </a:prstGeom>
          <a:noFill/>
        </p:spPr>
        <p:txBody>
          <a:bodyPr wrap="square" rtlCol="0">
            <a:spAutoFit/>
          </a:bodyPr>
          <a:lstStyle/>
          <a:p>
            <a:pPr algn="ctr"/>
            <a:r>
              <a:rPr lang="hu-HU" sz="2400" dirty="0" smtClean="0"/>
              <a:t/>
            </a:r>
            <a:br>
              <a:rPr lang="hu-HU" sz="2400" dirty="0" smtClean="0"/>
            </a:br>
            <a:r>
              <a:rPr lang="hu-HU" sz="2800" b="1" dirty="0" err="1" smtClean="0"/>
              <a:t>It</a:t>
            </a:r>
            <a:r>
              <a:rPr lang="hu-HU" sz="2800" b="1" dirty="0" smtClean="0"/>
              <a:t> is </a:t>
            </a:r>
            <a:r>
              <a:rPr lang="hu-HU" sz="2800" b="1" dirty="0" err="1" smtClean="0"/>
              <a:t>the</a:t>
            </a:r>
            <a:r>
              <a:rPr lang="hu-HU" sz="2800" b="1" dirty="0" smtClean="0"/>
              <a:t> </a:t>
            </a:r>
            <a:r>
              <a:rPr lang="hu-HU" sz="2800" b="1" dirty="0" err="1" smtClean="0"/>
              <a:t>research</a:t>
            </a:r>
            <a:r>
              <a:rPr lang="hu-HU" sz="2800" b="1" dirty="0" smtClean="0"/>
              <a:t> </a:t>
            </a:r>
            <a:r>
              <a:rPr lang="hu-HU" sz="2800" b="1" dirty="0" err="1" smtClean="0"/>
              <a:t>manager</a:t>
            </a:r>
            <a:r>
              <a:rPr lang="hu-HU" sz="2800" b="1" dirty="0" smtClean="0"/>
              <a:t>’s </a:t>
            </a:r>
            <a:r>
              <a:rPr lang="hu-HU" sz="2800" b="1" dirty="0" err="1" smtClean="0"/>
              <a:t>task</a:t>
            </a:r>
            <a:r>
              <a:rPr lang="hu-HU" sz="2800" b="1" dirty="0" smtClean="0"/>
              <a:t> </a:t>
            </a:r>
          </a:p>
          <a:p>
            <a:pPr algn="ctr"/>
            <a:r>
              <a:rPr lang="hu-HU" sz="2800" b="1" dirty="0" err="1" smtClean="0"/>
              <a:t>to</a:t>
            </a:r>
            <a:r>
              <a:rPr lang="hu-HU" sz="2800" b="1" dirty="0" smtClean="0"/>
              <a:t> </a:t>
            </a:r>
            <a:r>
              <a:rPr lang="hu-HU" sz="2800" b="1" dirty="0" err="1"/>
              <a:t>provide</a:t>
            </a:r>
            <a:r>
              <a:rPr lang="hu-HU" sz="2800" b="1" dirty="0"/>
              <a:t> </a:t>
            </a:r>
            <a:r>
              <a:rPr lang="hu-HU" sz="2800" b="1" dirty="0" err="1"/>
              <a:t>solutions</a:t>
            </a:r>
            <a:r>
              <a:rPr lang="hu-HU" sz="2800" b="1" dirty="0"/>
              <a:t> </a:t>
            </a:r>
            <a:r>
              <a:rPr lang="hu-HU" sz="2800" b="1" dirty="0" err="1"/>
              <a:t>for</a:t>
            </a:r>
            <a:r>
              <a:rPr lang="hu-HU" sz="2800" b="1" dirty="0"/>
              <a:t> </a:t>
            </a:r>
            <a:r>
              <a:rPr lang="hu-HU" sz="2800" b="1" dirty="0" err="1"/>
              <a:t>all</a:t>
            </a:r>
            <a:r>
              <a:rPr lang="hu-HU" sz="2800" b="1" dirty="0"/>
              <a:t> </a:t>
            </a:r>
            <a:r>
              <a:rPr lang="hu-HU" sz="2800" b="1" dirty="0" err="1"/>
              <a:t>kinds</a:t>
            </a:r>
            <a:r>
              <a:rPr lang="hu-HU" sz="2800" b="1" dirty="0"/>
              <a:t> of </a:t>
            </a:r>
            <a:r>
              <a:rPr lang="hu-HU" sz="2800" b="1" dirty="0" err="1"/>
              <a:t>impact-related</a:t>
            </a:r>
            <a:r>
              <a:rPr lang="hu-HU" sz="2800" b="1" dirty="0"/>
              <a:t> </a:t>
            </a:r>
            <a:r>
              <a:rPr lang="hu-HU" sz="2800" b="1" dirty="0" err="1"/>
              <a:t>challenges</a:t>
            </a:r>
            <a:r>
              <a:rPr lang="hu-HU" sz="2800" b="1" dirty="0"/>
              <a:t>.</a:t>
            </a:r>
            <a:r>
              <a:rPr lang="hu-HU" sz="2400" dirty="0"/>
              <a:t/>
            </a:r>
            <a:br>
              <a:rPr lang="hu-HU" sz="2400" dirty="0"/>
            </a:br>
            <a:r>
              <a:rPr lang="hu-HU" sz="2400" dirty="0" smtClean="0"/>
              <a:t/>
            </a:r>
            <a:br>
              <a:rPr lang="hu-HU" sz="2400" dirty="0" smtClean="0"/>
            </a:br>
            <a:r>
              <a:rPr lang="hu-HU" sz="2400" dirty="0" smtClean="0"/>
              <a:t/>
            </a:r>
            <a:br>
              <a:rPr lang="hu-HU" sz="2400" dirty="0" smtClean="0"/>
            </a:br>
            <a:r>
              <a:rPr lang="hu-HU" sz="2400" dirty="0" smtClean="0"/>
              <a:t>Plus: Horizon </a:t>
            </a:r>
            <a:r>
              <a:rPr lang="hu-HU" sz="2400" dirty="0"/>
              <a:t>Europe </a:t>
            </a:r>
            <a:r>
              <a:rPr lang="hu-HU" sz="2400" dirty="0" err="1"/>
              <a:t>calls</a:t>
            </a:r>
            <a:r>
              <a:rPr lang="hu-HU" sz="2400" dirty="0"/>
              <a:t> </a:t>
            </a:r>
            <a:r>
              <a:rPr lang="hu-HU" sz="2400" dirty="0" err="1"/>
              <a:t>for</a:t>
            </a:r>
            <a:r>
              <a:rPr lang="hu-HU" sz="2400" dirty="0"/>
              <a:t> more </a:t>
            </a:r>
            <a:r>
              <a:rPr lang="hu-HU" sz="2400" dirty="0" err="1"/>
              <a:t>unified</a:t>
            </a:r>
            <a:r>
              <a:rPr lang="hu-HU" sz="2400" dirty="0"/>
              <a:t>, </a:t>
            </a:r>
            <a:r>
              <a:rPr lang="hu-HU" sz="2400" dirty="0" err="1"/>
              <a:t>simplified</a:t>
            </a:r>
            <a:r>
              <a:rPr lang="hu-HU" sz="2400" dirty="0"/>
              <a:t> </a:t>
            </a:r>
            <a:r>
              <a:rPr lang="hu-HU" sz="2400" dirty="0" err="1" smtClean="0"/>
              <a:t>procedures</a:t>
            </a:r>
            <a:r>
              <a:rPr lang="hu-HU" sz="2400" dirty="0" smtClean="0"/>
              <a:t> </a:t>
            </a:r>
            <a:r>
              <a:rPr lang="hu-HU" sz="2400" dirty="0" smtClean="0">
                <a:sym typeface="Wingdings" panose="05000000000000000000" pitchFamily="2" charset="2"/>
              </a:rPr>
              <a:t> </a:t>
            </a:r>
            <a:r>
              <a:rPr lang="hu-HU" sz="2400" dirty="0" err="1" smtClean="0"/>
              <a:t>it</a:t>
            </a:r>
            <a:r>
              <a:rPr lang="hu-HU" sz="2400" dirty="0" smtClean="0"/>
              <a:t> </a:t>
            </a:r>
            <a:r>
              <a:rPr lang="hu-HU" sz="2400" dirty="0" err="1"/>
              <a:t>means</a:t>
            </a:r>
            <a:r>
              <a:rPr lang="hu-HU" sz="2400" dirty="0"/>
              <a:t> </a:t>
            </a:r>
            <a:r>
              <a:rPr lang="hu-HU" sz="2400" dirty="0" err="1"/>
              <a:t>that</a:t>
            </a:r>
            <a:r>
              <a:rPr lang="hu-HU" sz="2400" dirty="0"/>
              <a:t> </a:t>
            </a:r>
            <a:r>
              <a:rPr lang="hu-HU" sz="2400" dirty="0" err="1"/>
              <a:t>the</a:t>
            </a:r>
            <a:r>
              <a:rPr lang="hu-HU" sz="2400" dirty="0"/>
              <a:t> </a:t>
            </a:r>
            <a:r>
              <a:rPr lang="hu-HU" sz="2400" dirty="0" err="1"/>
              <a:t>specifics</a:t>
            </a:r>
            <a:r>
              <a:rPr lang="hu-HU" sz="2400" dirty="0"/>
              <a:t> of </a:t>
            </a:r>
            <a:r>
              <a:rPr lang="hu-HU" sz="2400" dirty="0" err="1"/>
              <a:t>the</a:t>
            </a:r>
            <a:r>
              <a:rPr lang="hu-HU" sz="2400" dirty="0"/>
              <a:t> project </a:t>
            </a:r>
            <a:r>
              <a:rPr lang="hu-HU" sz="2400" dirty="0" err="1"/>
              <a:t>will</a:t>
            </a:r>
            <a:r>
              <a:rPr lang="hu-HU" sz="2400" dirty="0"/>
              <a:t> </a:t>
            </a:r>
            <a:r>
              <a:rPr lang="hu-HU" sz="2400" dirty="0" err="1"/>
              <a:t>have</a:t>
            </a:r>
            <a:r>
              <a:rPr lang="hu-HU" sz="2400" dirty="0"/>
              <a:t> </a:t>
            </a:r>
            <a:r>
              <a:rPr lang="hu-HU" sz="2400" dirty="0" err="1"/>
              <a:t>to</a:t>
            </a:r>
            <a:r>
              <a:rPr lang="hu-HU" sz="2400" dirty="0"/>
              <a:t> be </a:t>
            </a:r>
            <a:r>
              <a:rPr lang="hu-HU" sz="2400" dirty="0" err="1"/>
              <a:t>dealt</a:t>
            </a:r>
            <a:r>
              <a:rPr lang="hu-HU" sz="2400" dirty="0"/>
              <a:t> </a:t>
            </a:r>
            <a:r>
              <a:rPr lang="hu-HU" sz="2400" dirty="0" err="1"/>
              <a:t>with</a:t>
            </a:r>
            <a:r>
              <a:rPr lang="hu-HU" sz="2400" dirty="0"/>
              <a:t> </a:t>
            </a:r>
            <a:r>
              <a:rPr lang="hu-HU" sz="2400" dirty="0" err="1"/>
              <a:t>on</a:t>
            </a:r>
            <a:r>
              <a:rPr lang="hu-HU" sz="2400" dirty="0"/>
              <a:t> a </a:t>
            </a:r>
            <a:r>
              <a:rPr lang="hu-HU" sz="2400" dirty="0" err="1"/>
              <a:t>case-by</a:t>
            </a:r>
            <a:r>
              <a:rPr lang="hu-HU" sz="2400" dirty="0"/>
              <a:t> </a:t>
            </a:r>
            <a:r>
              <a:rPr lang="hu-HU" sz="2400" dirty="0" err="1"/>
              <a:t>case</a:t>
            </a:r>
            <a:r>
              <a:rPr lang="hu-HU" sz="2400" dirty="0"/>
              <a:t> </a:t>
            </a:r>
            <a:r>
              <a:rPr lang="hu-HU" sz="2400" dirty="0" err="1"/>
              <a:t>basis</a:t>
            </a:r>
            <a:r>
              <a:rPr lang="hu-HU" sz="2400" dirty="0"/>
              <a:t> building </a:t>
            </a:r>
            <a:r>
              <a:rPr lang="hu-HU" sz="2400" dirty="0" err="1"/>
              <a:t>on</a:t>
            </a:r>
            <a:r>
              <a:rPr lang="hu-HU" sz="2400" dirty="0"/>
              <a:t> </a:t>
            </a:r>
            <a:r>
              <a:rPr lang="hu-HU" sz="2400" dirty="0" err="1"/>
              <a:t>the</a:t>
            </a:r>
            <a:r>
              <a:rPr lang="hu-HU" sz="2400" dirty="0"/>
              <a:t> </a:t>
            </a:r>
            <a:r>
              <a:rPr lang="hu-HU" sz="2400" dirty="0" err="1"/>
              <a:t>expertise</a:t>
            </a:r>
            <a:r>
              <a:rPr lang="hu-HU" sz="2400" dirty="0"/>
              <a:t> of </a:t>
            </a:r>
            <a:r>
              <a:rPr lang="hu-HU" sz="2400" dirty="0" err="1"/>
              <a:t>the</a:t>
            </a:r>
            <a:r>
              <a:rPr lang="hu-HU" sz="2400" dirty="0"/>
              <a:t> </a:t>
            </a:r>
            <a:r>
              <a:rPr lang="hu-HU" sz="2400" dirty="0" err="1"/>
              <a:t>support</a:t>
            </a:r>
            <a:r>
              <a:rPr lang="hu-HU" sz="2400" dirty="0"/>
              <a:t> </a:t>
            </a:r>
            <a:r>
              <a:rPr lang="hu-HU" sz="2400" dirty="0" err="1"/>
              <a:t>staff</a:t>
            </a:r>
            <a:r>
              <a:rPr lang="hu-HU" sz="2400" dirty="0"/>
              <a:t>. </a:t>
            </a:r>
            <a:br>
              <a:rPr lang="hu-HU" sz="2400" dirty="0"/>
            </a:br>
            <a:r>
              <a:rPr lang="hu-HU" sz="2400" dirty="0"/>
              <a:t/>
            </a:r>
            <a:br>
              <a:rPr lang="hu-HU" sz="2400" dirty="0"/>
            </a:br>
            <a:endParaRPr lang="nl-NL" sz="2400" i="1" dirty="0" smtClean="0">
              <a:solidFill>
                <a:schemeClr val="tx1">
                  <a:lumMod val="50000"/>
                </a:scheme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a:solidFill>
                  <a:schemeClr val="bg1"/>
                </a:solidFill>
                <a:latin typeface="Garamond" panose="02020404030301010803" pitchFamily="18" charset="0"/>
              </a:rPr>
              <a:t>2. </a:t>
            </a:r>
            <a:r>
              <a:rPr lang="en-US" sz="2800" b="1" dirty="0">
                <a:solidFill>
                  <a:schemeClr val="bg1"/>
                </a:solidFill>
                <a:latin typeface="Garamond" panose="02020404030301010803" pitchFamily="18" charset="0"/>
              </a:rPr>
              <a:t>The societal impact gap </a:t>
            </a: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55730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2457315"/>
            <a:ext cx="12192001" cy="861774"/>
          </a:xfrm>
          <a:prstGeom prst="rect">
            <a:avLst/>
          </a:prstGeom>
          <a:noFill/>
        </p:spPr>
        <p:txBody>
          <a:bodyPr wrap="square" rtlCol="0">
            <a:spAutoFit/>
          </a:bodyPr>
          <a:lstStyle/>
          <a:p>
            <a:pPr algn="ctr"/>
            <a:endParaRPr lang="hu-HU" sz="3200" dirty="0"/>
          </a:p>
          <a:p>
            <a:pPr algn="ctr"/>
            <a:endParaRPr lang="nl-NL" i="1" dirty="0" smtClean="0">
              <a:solidFill>
                <a:schemeClr val="tx1">
                  <a:lumMod val="50000"/>
                </a:scheme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smtClean="0">
                <a:solidFill>
                  <a:schemeClr val="bg1"/>
                </a:solidFill>
                <a:latin typeface="Garamond" panose="02020404030301010803" pitchFamily="18" charset="0"/>
              </a:rPr>
              <a:t>2. </a:t>
            </a:r>
            <a:r>
              <a:rPr lang="en-US" sz="2800" b="1" dirty="0" smtClean="0">
                <a:solidFill>
                  <a:schemeClr val="bg1"/>
                </a:solidFill>
                <a:latin typeface="Garamond" panose="02020404030301010803" pitchFamily="18" charset="0"/>
              </a:rPr>
              <a:t>The </a:t>
            </a:r>
            <a:r>
              <a:rPr lang="en-US" sz="2800" b="1" dirty="0">
                <a:solidFill>
                  <a:schemeClr val="bg1"/>
                </a:solidFill>
                <a:latin typeface="Garamond" panose="02020404030301010803" pitchFamily="18" charset="0"/>
              </a:rPr>
              <a:t>societal impact gap </a:t>
            </a: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endParaRPr lang="hu-HU"/>
          </a:p>
        </p:txBody>
      </p:sp>
      <p:sp>
        <p:nvSpPr>
          <p:cNvPr id="6" name="Tartalom helye 5"/>
          <p:cNvSpPr>
            <a:spLocks noGrp="1"/>
          </p:cNvSpPr>
          <p:nvPr>
            <p:ph idx="1"/>
          </p:nvPr>
        </p:nvSpPr>
        <p:spPr/>
        <p:txBody>
          <a:bodyPr/>
          <a:lstStyle/>
          <a:p>
            <a:pPr marL="0" indent="0">
              <a:buNone/>
            </a:pPr>
            <a:r>
              <a:rPr lang="hu-HU" dirty="0" smtClean="0"/>
              <a:t>					</a:t>
            </a:r>
            <a:r>
              <a:rPr lang="hu-HU" b="1" dirty="0" err="1" smtClean="0"/>
              <a:t>Case</a:t>
            </a:r>
            <a:r>
              <a:rPr lang="hu-HU" b="1" dirty="0" smtClean="0"/>
              <a:t> </a:t>
            </a:r>
            <a:r>
              <a:rPr lang="hu-HU" b="1" dirty="0" err="1" smtClean="0"/>
              <a:t>study</a:t>
            </a:r>
            <a:r>
              <a:rPr lang="hu-HU" b="1" dirty="0" smtClean="0"/>
              <a:t> 1.</a:t>
            </a:r>
            <a:r>
              <a:rPr lang="hu-HU" dirty="0" smtClean="0"/>
              <a:t/>
            </a:r>
            <a:br>
              <a:rPr lang="hu-HU" dirty="0" smtClean="0"/>
            </a:br>
            <a:r>
              <a:rPr lang="hu-HU" dirty="0" smtClean="0"/>
              <a:t/>
            </a:r>
            <a:br>
              <a:rPr lang="hu-HU" dirty="0" smtClean="0"/>
            </a:br>
            <a:r>
              <a:rPr lang="en-US" sz="2400" dirty="0" smtClean="0">
                <a:latin typeface="Calibri" panose="020F0502020204030204" pitchFamily="34" charset="0"/>
                <a:cs typeface="Calibri" panose="020F0502020204030204" pitchFamily="34" charset="0"/>
              </a:rPr>
              <a:t>Marginal </a:t>
            </a:r>
            <a:r>
              <a:rPr lang="en-US" sz="2400" dirty="0">
                <a:latin typeface="Calibri" panose="020F0502020204030204" pitchFamily="34" charset="0"/>
                <a:cs typeface="Calibri" panose="020F0502020204030204" pitchFamily="34" charset="0"/>
              </a:rPr>
              <a:t>models for categorical data. These are statistical models when previous knowledge restricts certain marginal distributions of the contingency table. Such models are relevant in several applications, including repeated measurements and panel studies, graphical models that represent Markov type properties or fusion of data sets from different sources. I have mostly worked on existence, characterization and parameterization issues related to such models. Many of the theoretical results are generalizations of results known for log-linear models and may be used to better understand and characterize Markov models associated directed acyclic graphs and chain graphs. In general, new insights into the smoothness properties of conditional independence models may be obtained.</a:t>
            </a:r>
          </a:p>
          <a:p>
            <a:pPr marL="0" indent="0" algn="ctr">
              <a:buNone/>
            </a:pPr>
            <a:r>
              <a:rPr lang="hu-HU" dirty="0" smtClean="0"/>
              <a:t/>
            </a:r>
            <a:br>
              <a:rPr lang="hu-HU" dirty="0" smtClean="0"/>
            </a:br>
            <a:r>
              <a:rPr lang="hu-HU" dirty="0" smtClean="0"/>
              <a:t/>
            </a:r>
            <a:br>
              <a:rPr lang="hu-HU" dirty="0" smtClean="0"/>
            </a:br>
            <a:endParaRPr lang="hu-HU" dirty="0" smtClean="0"/>
          </a:p>
          <a:p>
            <a:pPr marL="0" indent="0">
              <a:buNone/>
            </a:pPr>
            <a:r>
              <a:rPr lang="hu-HU" dirty="0" smtClean="0"/>
              <a:t>	</a:t>
            </a:r>
            <a:endParaRPr lang="hu-HU" dirty="0"/>
          </a:p>
        </p:txBody>
      </p:sp>
    </p:spTree>
    <p:extLst>
      <p:ext uri="{BB962C8B-B14F-4D97-AF65-F5344CB8AC3E}">
        <p14:creationId xmlns:p14="http://schemas.microsoft.com/office/powerpoint/2010/main" val="247920474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2457315"/>
            <a:ext cx="12192001" cy="861774"/>
          </a:xfrm>
          <a:prstGeom prst="rect">
            <a:avLst/>
          </a:prstGeom>
          <a:noFill/>
        </p:spPr>
        <p:txBody>
          <a:bodyPr wrap="square" rtlCol="0">
            <a:spAutoFit/>
          </a:bodyPr>
          <a:lstStyle/>
          <a:p>
            <a:pPr algn="ctr"/>
            <a:endParaRPr lang="hu-HU" sz="3200" dirty="0"/>
          </a:p>
          <a:p>
            <a:pPr algn="ctr"/>
            <a:endParaRPr lang="nl-NL" i="1" dirty="0" smtClean="0">
              <a:solidFill>
                <a:schemeClr val="tx1">
                  <a:lumMod val="50000"/>
                </a:scheme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smtClean="0">
                <a:solidFill>
                  <a:schemeClr val="bg1"/>
                </a:solidFill>
                <a:latin typeface="Garamond" panose="02020404030301010803" pitchFamily="18" charset="0"/>
              </a:rPr>
              <a:t>2. </a:t>
            </a:r>
            <a:r>
              <a:rPr lang="en-US" sz="2800" b="1" dirty="0" smtClean="0">
                <a:solidFill>
                  <a:schemeClr val="bg1"/>
                </a:solidFill>
                <a:latin typeface="Garamond" panose="02020404030301010803" pitchFamily="18" charset="0"/>
              </a:rPr>
              <a:t>The </a:t>
            </a:r>
            <a:r>
              <a:rPr lang="en-US" sz="2800" b="1" dirty="0">
                <a:solidFill>
                  <a:schemeClr val="bg1"/>
                </a:solidFill>
                <a:latin typeface="Garamond" panose="02020404030301010803" pitchFamily="18" charset="0"/>
              </a:rPr>
              <a:t>societal impact gap </a:t>
            </a: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endParaRPr lang="hu-HU"/>
          </a:p>
        </p:txBody>
      </p:sp>
      <p:sp>
        <p:nvSpPr>
          <p:cNvPr id="6" name="Tartalom helye 5"/>
          <p:cNvSpPr>
            <a:spLocks noGrp="1"/>
          </p:cNvSpPr>
          <p:nvPr>
            <p:ph idx="1"/>
          </p:nvPr>
        </p:nvSpPr>
        <p:spPr/>
        <p:txBody>
          <a:bodyPr/>
          <a:lstStyle/>
          <a:p>
            <a:pPr marL="0" indent="0">
              <a:buNone/>
            </a:pPr>
            <a:r>
              <a:rPr lang="hu-HU" b="1" dirty="0" smtClean="0"/>
              <a:t>					</a:t>
            </a:r>
            <a:r>
              <a:rPr lang="hu-HU" b="1" dirty="0" err="1" smtClean="0"/>
              <a:t>Case</a:t>
            </a:r>
            <a:r>
              <a:rPr lang="hu-HU" b="1" dirty="0" smtClean="0"/>
              <a:t> </a:t>
            </a:r>
            <a:r>
              <a:rPr lang="hu-HU" b="1" dirty="0" err="1"/>
              <a:t>study</a:t>
            </a:r>
            <a:r>
              <a:rPr lang="hu-HU" b="1" dirty="0"/>
              <a:t> 1</a:t>
            </a:r>
            <a:r>
              <a:rPr lang="hu-HU" b="1" dirty="0" smtClean="0"/>
              <a:t>.</a:t>
            </a:r>
            <a:br>
              <a:rPr lang="hu-HU" b="1" dirty="0" smtClean="0"/>
            </a:br>
            <a:r>
              <a:rPr lang="hu-HU" b="1" dirty="0" smtClean="0"/>
              <a:t/>
            </a:r>
            <a:br>
              <a:rPr lang="hu-HU" b="1" dirty="0" smtClean="0"/>
            </a:br>
            <a:r>
              <a:rPr lang="hu-HU" b="1" dirty="0" err="1" smtClean="0"/>
              <a:t>Challenge</a:t>
            </a:r>
            <a:endParaRPr lang="hu-HU" b="1" dirty="0" smtClean="0"/>
          </a:p>
          <a:p>
            <a:pPr marL="0" indent="0">
              <a:buNone/>
            </a:pPr>
            <a:endParaRPr lang="hu-HU" b="1" dirty="0"/>
          </a:p>
          <a:p>
            <a:pPr marL="0" indent="0">
              <a:buNone/>
            </a:pPr>
            <a:endParaRPr lang="hu-HU" b="1" dirty="0" smtClean="0"/>
          </a:p>
          <a:p>
            <a:pPr marL="0" indent="0">
              <a:buNone/>
            </a:pPr>
            <a:r>
              <a:rPr lang="hu-HU" b="1" dirty="0" err="1" smtClean="0"/>
              <a:t>Potential</a:t>
            </a:r>
            <a:r>
              <a:rPr lang="hu-HU" b="1" dirty="0" smtClean="0"/>
              <a:t> </a:t>
            </a:r>
            <a:r>
              <a:rPr lang="hu-HU" b="1" dirty="0" err="1" smtClean="0"/>
              <a:t>for</a:t>
            </a:r>
            <a:r>
              <a:rPr lang="hu-HU" b="1" dirty="0" smtClean="0"/>
              <a:t> </a:t>
            </a:r>
            <a:r>
              <a:rPr lang="hu-HU" b="1" dirty="0" err="1" smtClean="0"/>
              <a:t>impact</a:t>
            </a:r>
            <a:endParaRPr lang="hu-HU" b="1" dirty="0" smtClean="0"/>
          </a:p>
          <a:p>
            <a:pPr marL="0" indent="0">
              <a:buNone/>
            </a:pPr>
            <a:endParaRPr lang="hu-HU" b="1" dirty="0"/>
          </a:p>
          <a:p>
            <a:pPr marL="0" indent="0">
              <a:buNone/>
            </a:pPr>
            <a:endParaRPr lang="hu-HU" b="1" dirty="0" smtClean="0"/>
          </a:p>
          <a:p>
            <a:pPr marL="0" indent="0">
              <a:buNone/>
            </a:pPr>
            <a:r>
              <a:rPr lang="hu-HU" dirty="0" smtClean="0"/>
              <a:t/>
            </a:r>
            <a:br>
              <a:rPr lang="hu-HU" dirty="0" smtClean="0"/>
            </a:br>
            <a:endParaRPr lang="hu-HU" dirty="0" smtClean="0"/>
          </a:p>
          <a:p>
            <a:pPr marL="0" indent="0">
              <a:buNone/>
            </a:pPr>
            <a:r>
              <a:rPr lang="hu-HU" dirty="0" smtClean="0"/>
              <a:t>	</a:t>
            </a:r>
            <a:endParaRPr lang="hu-HU" dirty="0"/>
          </a:p>
        </p:txBody>
      </p:sp>
    </p:spTree>
    <p:extLst>
      <p:ext uri="{BB962C8B-B14F-4D97-AF65-F5344CB8AC3E}">
        <p14:creationId xmlns:p14="http://schemas.microsoft.com/office/powerpoint/2010/main" val="213193816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2457315"/>
            <a:ext cx="12192001" cy="861774"/>
          </a:xfrm>
          <a:prstGeom prst="rect">
            <a:avLst/>
          </a:prstGeom>
          <a:noFill/>
        </p:spPr>
        <p:txBody>
          <a:bodyPr wrap="square" rtlCol="0">
            <a:spAutoFit/>
          </a:bodyPr>
          <a:lstStyle/>
          <a:p>
            <a:pPr algn="ctr"/>
            <a:endParaRPr lang="hu-HU" sz="3200" dirty="0"/>
          </a:p>
          <a:p>
            <a:pPr algn="ctr"/>
            <a:endParaRPr lang="nl-NL" i="1" dirty="0" smtClean="0">
              <a:solidFill>
                <a:schemeClr val="tx1">
                  <a:lumMod val="50000"/>
                </a:scheme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smtClean="0">
                <a:solidFill>
                  <a:schemeClr val="bg1"/>
                </a:solidFill>
                <a:latin typeface="Garamond" panose="02020404030301010803" pitchFamily="18" charset="0"/>
              </a:rPr>
              <a:t>2. </a:t>
            </a:r>
            <a:r>
              <a:rPr lang="en-US" sz="2800" b="1" dirty="0" smtClean="0">
                <a:solidFill>
                  <a:schemeClr val="bg1"/>
                </a:solidFill>
                <a:latin typeface="Garamond" panose="02020404030301010803" pitchFamily="18" charset="0"/>
              </a:rPr>
              <a:t>The </a:t>
            </a:r>
            <a:r>
              <a:rPr lang="en-US" sz="2800" b="1" dirty="0">
                <a:solidFill>
                  <a:schemeClr val="bg1"/>
                </a:solidFill>
                <a:latin typeface="Garamond" panose="02020404030301010803" pitchFamily="18" charset="0"/>
              </a:rPr>
              <a:t>societal impact gap </a:t>
            </a: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endParaRPr lang="hu-HU"/>
          </a:p>
        </p:txBody>
      </p:sp>
      <p:sp>
        <p:nvSpPr>
          <p:cNvPr id="6" name="Tartalom helye 5"/>
          <p:cNvSpPr>
            <a:spLocks noGrp="1"/>
          </p:cNvSpPr>
          <p:nvPr>
            <p:ph idx="1"/>
          </p:nvPr>
        </p:nvSpPr>
        <p:spPr/>
        <p:txBody>
          <a:bodyPr/>
          <a:lstStyle/>
          <a:p>
            <a:pPr marL="0" indent="0">
              <a:buNone/>
            </a:pPr>
            <a:r>
              <a:rPr lang="hu-HU" dirty="0" smtClean="0"/>
              <a:t>					</a:t>
            </a:r>
            <a:r>
              <a:rPr lang="hu-HU" b="1" dirty="0" err="1" smtClean="0"/>
              <a:t>Case</a:t>
            </a:r>
            <a:r>
              <a:rPr lang="hu-HU" b="1" dirty="0" smtClean="0"/>
              <a:t> </a:t>
            </a:r>
            <a:r>
              <a:rPr lang="hu-HU" b="1" dirty="0" err="1" smtClean="0"/>
              <a:t>study</a:t>
            </a:r>
            <a:r>
              <a:rPr lang="hu-HU" b="1" dirty="0" smtClean="0"/>
              <a:t> 2.</a:t>
            </a:r>
            <a:r>
              <a:rPr lang="hu-HU" dirty="0" smtClean="0"/>
              <a:t/>
            </a:r>
            <a:br>
              <a:rPr lang="hu-HU" dirty="0" smtClean="0"/>
            </a:br>
            <a:r>
              <a:rPr lang="hu-HU" dirty="0" smtClean="0"/>
              <a:t/>
            </a:r>
            <a:br>
              <a:rPr lang="hu-HU" dirty="0" smtClean="0"/>
            </a:br>
            <a:r>
              <a:rPr lang="hu-HU" dirty="0" smtClean="0"/>
              <a:t>			Research project of University of </a:t>
            </a:r>
            <a:r>
              <a:rPr lang="hu-HU" dirty="0" err="1" smtClean="0"/>
              <a:t>Dystopia</a:t>
            </a:r>
            <a:r>
              <a:rPr lang="hu-HU" dirty="0" smtClean="0"/>
              <a:t> 1.</a:t>
            </a:r>
            <a:br>
              <a:rPr lang="hu-HU" dirty="0" smtClean="0"/>
            </a:br>
            <a:r>
              <a:rPr lang="hu-HU" sz="2000" dirty="0" err="1" smtClean="0"/>
              <a:t>Our</a:t>
            </a:r>
            <a:r>
              <a:rPr lang="hu-HU" sz="2000" dirty="0" smtClean="0"/>
              <a:t> </a:t>
            </a:r>
            <a:r>
              <a:rPr lang="hu-HU" sz="2000" dirty="0" err="1" smtClean="0"/>
              <a:t>research</a:t>
            </a:r>
            <a:r>
              <a:rPr lang="hu-HU" sz="2000" dirty="0" smtClean="0"/>
              <a:t> </a:t>
            </a:r>
            <a:r>
              <a:rPr lang="hu-HU" sz="2000" dirty="0" err="1" smtClean="0"/>
              <a:t>results</a:t>
            </a:r>
            <a:r>
              <a:rPr lang="hu-HU" sz="2000" dirty="0" smtClean="0"/>
              <a:t> show </a:t>
            </a:r>
            <a:r>
              <a:rPr lang="hu-HU" sz="2000" dirty="0" err="1" smtClean="0"/>
              <a:t>that</a:t>
            </a:r>
            <a:r>
              <a:rPr lang="hu-HU" sz="2000" dirty="0" smtClean="0"/>
              <a:t> </a:t>
            </a:r>
            <a:r>
              <a:rPr lang="hu-HU" sz="2000" dirty="0" err="1" smtClean="0"/>
              <a:t>providing</a:t>
            </a:r>
            <a:r>
              <a:rPr lang="hu-HU" sz="2000" dirty="0" smtClean="0"/>
              <a:t> </a:t>
            </a:r>
            <a:r>
              <a:rPr lang="hu-HU" sz="2000" dirty="0" err="1" smtClean="0"/>
              <a:t>scholarships</a:t>
            </a:r>
            <a:r>
              <a:rPr lang="hu-HU" sz="2000" dirty="0" smtClean="0"/>
              <a:t> </a:t>
            </a:r>
            <a:r>
              <a:rPr lang="hu-HU" sz="2000" dirty="0" err="1" smtClean="0"/>
              <a:t>in</a:t>
            </a:r>
            <a:r>
              <a:rPr lang="hu-HU" sz="2000" dirty="0"/>
              <a:t> </a:t>
            </a:r>
            <a:r>
              <a:rPr lang="hu-HU" sz="2000" dirty="0" err="1" smtClean="0"/>
              <a:t>schools</a:t>
            </a:r>
            <a:r>
              <a:rPr lang="hu-HU" sz="2000" dirty="0" smtClean="0"/>
              <a:t> of </a:t>
            </a:r>
            <a:r>
              <a:rPr lang="hu-HU" sz="2000" dirty="0" err="1" smtClean="0"/>
              <a:t>good</a:t>
            </a:r>
            <a:r>
              <a:rPr lang="hu-HU" sz="2000" dirty="0" smtClean="0"/>
              <a:t> </a:t>
            </a:r>
            <a:r>
              <a:rPr lang="hu-HU" sz="2000" dirty="0" err="1" smtClean="0"/>
              <a:t>reputation</a:t>
            </a:r>
            <a:r>
              <a:rPr lang="hu-HU" sz="2000" dirty="0" smtClean="0"/>
              <a:t> is </a:t>
            </a:r>
            <a:r>
              <a:rPr lang="hu-HU" sz="2000" dirty="0" err="1" smtClean="0"/>
              <a:t>the</a:t>
            </a:r>
            <a:r>
              <a:rPr lang="hu-HU" sz="2000" dirty="0" smtClean="0"/>
              <a:t> most </a:t>
            </a:r>
            <a:r>
              <a:rPr lang="hu-HU" sz="2000" dirty="0" err="1" smtClean="0"/>
              <a:t>effective</a:t>
            </a:r>
            <a:r>
              <a:rPr lang="hu-HU" sz="2000" dirty="0" smtClean="0"/>
              <a:t> </a:t>
            </a:r>
            <a:r>
              <a:rPr lang="hu-HU" sz="2000" dirty="0" err="1" smtClean="0"/>
              <a:t>method</a:t>
            </a:r>
            <a:r>
              <a:rPr lang="hu-HU" sz="2000" dirty="0" smtClean="0"/>
              <a:t> of </a:t>
            </a:r>
            <a:r>
              <a:rPr lang="hu-HU" sz="2000" dirty="0" err="1" smtClean="0"/>
              <a:t>giving</a:t>
            </a:r>
            <a:r>
              <a:rPr lang="hu-HU" sz="2000" dirty="0" smtClean="0"/>
              <a:t> </a:t>
            </a:r>
            <a:r>
              <a:rPr lang="hu-HU" sz="2000" dirty="0" err="1" smtClean="0"/>
              <a:t>chance</a:t>
            </a:r>
            <a:r>
              <a:rPr lang="hu-HU" sz="2000" dirty="0" smtClean="0"/>
              <a:t> </a:t>
            </a:r>
            <a:r>
              <a:rPr lang="hu-HU" sz="2000" dirty="0" err="1" smtClean="0"/>
              <a:t>to</a:t>
            </a:r>
            <a:r>
              <a:rPr lang="hu-HU" sz="2000" dirty="0" smtClean="0"/>
              <a:t> </a:t>
            </a:r>
            <a:r>
              <a:rPr lang="hu-HU" sz="2000" dirty="0" err="1" smtClean="0"/>
              <a:t>the</a:t>
            </a:r>
            <a:r>
              <a:rPr lang="hu-HU" sz="2000" dirty="0" smtClean="0"/>
              <a:t> </a:t>
            </a:r>
            <a:r>
              <a:rPr lang="hu-HU" sz="2000" dirty="0" err="1" smtClean="0"/>
              <a:t>talented</a:t>
            </a:r>
            <a:r>
              <a:rPr lang="hu-HU" sz="2000" dirty="0" smtClean="0"/>
              <a:t> </a:t>
            </a:r>
            <a:r>
              <a:rPr lang="hu-HU" sz="2000" dirty="0" err="1" smtClean="0"/>
              <a:t>children</a:t>
            </a:r>
            <a:r>
              <a:rPr lang="hu-HU" sz="2000" dirty="0" smtClean="0"/>
              <a:t> </a:t>
            </a:r>
            <a:r>
              <a:rPr lang="hu-HU" sz="2000" dirty="0" err="1" smtClean="0"/>
              <a:t>living</a:t>
            </a:r>
            <a:r>
              <a:rPr lang="hu-HU" sz="2000" dirty="0" smtClean="0"/>
              <a:t> </a:t>
            </a:r>
            <a:r>
              <a:rPr lang="hu-HU" sz="2000" dirty="0" err="1" smtClean="0"/>
              <a:t>in</a:t>
            </a:r>
            <a:r>
              <a:rPr lang="hu-HU" sz="2000" dirty="0" smtClean="0"/>
              <a:t> </a:t>
            </a:r>
            <a:r>
              <a:rPr lang="hu-HU" sz="2000" dirty="0" err="1" smtClean="0"/>
              <a:t>poverty-stricken</a:t>
            </a:r>
            <a:r>
              <a:rPr lang="hu-HU" sz="2000" dirty="0" smtClean="0"/>
              <a:t> </a:t>
            </a:r>
            <a:r>
              <a:rPr lang="hu-HU" sz="2000" dirty="0" err="1" smtClean="0"/>
              <a:t>areas</a:t>
            </a:r>
            <a:r>
              <a:rPr lang="hu-HU" sz="2000" dirty="0" smtClean="0"/>
              <a:t> </a:t>
            </a:r>
            <a:r>
              <a:rPr lang="hu-HU" sz="2000" dirty="0" err="1" smtClean="0"/>
              <a:t>to</a:t>
            </a:r>
            <a:r>
              <a:rPr lang="hu-HU" sz="2000" dirty="0" smtClean="0"/>
              <a:t> </a:t>
            </a:r>
            <a:r>
              <a:rPr lang="hu-HU" sz="2000" dirty="0" err="1" smtClean="0"/>
              <a:t>have</a:t>
            </a:r>
            <a:r>
              <a:rPr lang="hu-HU" sz="2000" dirty="0" smtClean="0"/>
              <a:t> </a:t>
            </a:r>
            <a:r>
              <a:rPr lang="hu-HU" sz="2000" dirty="0" err="1" smtClean="0"/>
              <a:t>access</a:t>
            </a:r>
            <a:r>
              <a:rPr lang="hu-HU" sz="2000" dirty="0" smtClean="0"/>
              <a:t> </a:t>
            </a:r>
            <a:r>
              <a:rPr lang="hu-HU" sz="2000" dirty="0" err="1" smtClean="0"/>
              <a:t>to</a:t>
            </a:r>
            <a:r>
              <a:rPr lang="hu-HU" sz="2000" dirty="0" smtClean="0"/>
              <a:t> </a:t>
            </a:r>
            <a:r>
              <a:rPr lang="hu-HU" sz="2000" dirty="0" err="1" smtClean="0"/>
              <a:t>appropriate</a:t>
            </a:r>
            <a:r>
              <a:rPr lang="hu-HU" sz="2000" dirty="0" smtClean="0"/>
              <a:t> </a:t>
            </a:r>
            <a:r>
              <a:rPr lang="hu-HU" sz="2000" dirty="0" err="1" smtClean="0"/>
              <a:t>education</a:t>
            </a:r>
            <a:r>
              <a:rPr lang="hu-HU" sz="2000" dirty="0" smtClean="0"/>
              <a:t>. </a:t>
            </a:r>
            <a:r>
              <a:rPr lang="hu-HU" sz="2000" dirty="0" err="1" smtClean="0"/>
              <a:t>This</a:t>
            </a:r>
            <a:r>
              <a:rPr lang="hu-HU" sz="2000" dirty="0" smtClean="0"/>
              <a:t> is </a:t>
            </a:r>
            <a:r>
              <a:rPr lang="hu-HU" sz="2000" dirty="0" err="1" smtClean="0"/>
              <a:t>the</a:t>
            </a:r>
            <a:r>
              <a:rPr lang="hu-HU" sz="2000" dirty="0" smtClean="0"/>
              <a:t> </a:t>
            </a:r>
            <a:r>
              <a:rPr lang="hu-HU" sz="2000" dirty="0" err="1" smtClean="0"/>
              <a:t>only</a:t>
            </a:r>
            <a:r>
              <a:rPr lang="hu-HU" sz="2000" dirty="0" smtClean="0"/>
              <a:t> </a:t>
            </a:r>
            <a:r>
              <a:rPr lang="hu-HU" sz="2000" dirty="0" err="1" smtClean="0"/>
              <a:t>way</a:t>
            </a:r>
            <a:r>
              <a:rPr lang="hu-HU" sz="2000" dirty="0" smtClean="0"/>
              <a:t> </a:t>
            </a:r>
            <a:r>
              <a:rPr lang="hu-HU" sz="2000" dirty="0" err="1" smtClean="0"/>
              <a:t>the</a:t>
            </a:r>
            <a:r>
              <a:rPr lang="hu-HU" sz="2000" dirty="0" smtClean="0"/>
              <a:t> </a:t>
            </a:r>
            <a:r>
              <a:rPr lang="hu-HU" sz="2000" dirty="0" err="1" smtClean="0"/>
              <a:t>child</a:t>
            </a:r>
            <a:r>
              <a:rPr lang="hu-HU" sz="2000" dirty="0" smtClean="0"/>
              <a:t> </a:t>
            </a:r>
            <a:r>
              <a:rPr lang="hu-HU" sz="2000" dirty="0" err="1" smtClean="0"/>
              <a:t>gets</a:t>
            </a:r>
            <a:r>
              <a:rPr lang="hu-HU" sz="2000" dirty="0" smtClean="0"/>
              <a:t> a </a:t>
            </a:r>
            <a:r>
              <a:rPr lang="hu-HU" sz="2000" dirty="0" err="1" smtClean="0"/>
              <a:t>chance</a:t>
            </a:r>
            <a:r>
              <a:rPr lang="hu-HU" sz="2000" dirty="0" smtClean="0"/>
              <a:t> </a:t>
            </a:r>
            <a:r>
              <a:rPr lang="hu-HU" sz="2000" dirty="0" err="1" smtClean="0"/>
              <a:t>to</a:t>
            </a:r>
            <a:r>
              <a:rPr lang="hu-HU" sz="2000" dirty="0" smtClean="0"/>
              <a:t> </a:t>
            </a:r>
            <a:r>
              <a:rPr lang="hu-HU" sz="2000" dirty="0" err="1" smtClean="0"/>
              <a:t>break</a:t>
            </a:r>
            <a:r>
              <a:rPr lang="hu-HU" sz="2000" dirty="0" smtClean="0"/>
              <a:t> out of </a:t>
            </a:r>
            <a:r>
              <a:rPr lang="hu-HU" sz="2000" dirty="0" err="1" smtClean="0"/>
              <a:t>the</a:t>
            </a:r>
            <a:r>
              <a:rPr lang="hu-HU" sz="2000" dirty="0" smtClean="0"/>
              <a:t> </a:t>
            </a:r>
            <a:r>
              <a:rPr lang="hu-HU" sz="2000" dirty="0" err="1" smtClean="0"/>
              <a:t>circumstances</a:t>
            </a:r>
            <a:r>
              <a:rPr lang="hu-HU" sz="2000" dirty="0" smtClean="0"/>
              <a:t> </a:t>
            </a:r>
            <a:r>
              <a:rPr lang="hu-HU" sz="2000" dirty="0" err="1" smtClean="0"/>
              <a:t>that</a:t>
            </a:r>
            <a:r>
              <a:rPr lang="hu-HU" sz="2000" dirty="0" smtClean="0"/>
              <a:t> </a:t>
            </a:r>
            <a:r>
              <a:rPr lang="hu-HU" sz="2000" dirty="0" err="1" smtClean="0"/>
              <a:t>would</a:t>
            </a:r>
            <a:r>
              <a:rPr lang="hu-HU" sz="2000" dirty="0" smtClean="0"/>
              <a:t> </a:t>
            </a:r>
            <a:r>
              <a:rPr lang="hu-HU" sz="2000" dirty="0" err="1" smtClean="0"/>
              <a:t>block</a:t>
            </a:r>
            <a:r>
              <a:rPr lang="hu-HU" sz="2000" dirty="0" smtClean="0"/>
              <a:t> </a:t>
            </a:r>
            <a:r>
              <a:rPr lang="hu-HU" sz="2000" dirty="0" err="1" smtClean="0"/>
              <a:t>his</a:t>
            </a:r>
            <a:r>
              <a:rPr lang="hu-HU" sz="2000" dirty="0" smtClean="0"/>
              <a:t>/</a:t>
            </a:r>
            <a:r>
              <a:rPr lang="hu-HU" sz="2000" dirty="0" err="1" smtClean="0"/>
              <a:t>her</a:t>
            </a:r>
            <a:r>
              <a:rPr lang="hu-HU" sz="2000" dirty="0" smtClean="0"/>
              <a:t> </a:t>
            </a:r>
            <a:r>
              <a:rPr lang="hu-HU" sz="2000" dirty="0" err="1" smtClean="0"/>
              <a:t>path</a:t>
            </a:r>
            <a:r>
              <a:rPr lang="hu-HU" sz="2000" dirty="0" smtClean="0"/>
              <a:t> </a:t>
            </a:r>
            <a:r>
              <a:rPr lang="hu-HU" sz="2000" dirty="0" err="1" smtClean="0"/>
              <a:t>of</a:t>
            </a:r>
            <a:r>
              <a:rPr lang="hu-HU" sz="2000" dirty="0" smtClean="0"/>
              <a:t> </a:t>
            </a:r>
            <a:r>
              <a:rPr lang="hu-HU" sz="2000" dirty="0" err="1" smtClean="0"/>
              <a:t>mobility</a:t>
            </a:r>
            <a:r>
              <a:rPr lang="hu-HU" sz="2000" dirty="0" smtClean="0"/>
              <a:t>.</a:t>
            </a:r>
          </a:p>
          <a:p>
            <a:pPr marL="0" indent="0">
              <a:buNone/>
            </a:pPr>
            <a:r>
              <a:rPr lang="hu-HU" dirty="0" smtClean="0"/>
              <a:t/>
            </a:r>
            <a:br>
              <a:rPr lang="hu-HU" dirty="0" smtClean="0"/>
            </a:br>
            <a:r>
              <a:rPr lang="hu-HU" dirty="0" smtClean="0"/>
              <a:t>			Research </a:t>
            </a:r>
            <a:r>
              <a:rPr lang="hu-HU" dirty="0"/>
              <a:t>project of University of </a:t>
            </a:r>
            <a:r>
              <a:rPr lang="hu-HU" dirty="0" err="1"/>
              <a:t>Dystopia</a:t>
            </a:r>
            <a:r>
              <a:rPr lang="hu-HU" dirty="0"/>
              <a:t> </a:t>
            </a:r>
            <a:r>
              <a:rPr lang="hu-HU" dirty="0" smtClean="0"/>
              <a:t>2.</a:t>
            </a:r>
            <a:r>
              <a:rPr lang="hu-HU" dirty="0"/>
              <a:t/>
            </a:r>
            <a:br>
              <a:rPr lang="hu-HU" dirty="0"/>
            </a:br>
            <a:r>
              <a:rPr lang="hu-HU" sz="2000" dirty="0" err="1"/>
              <a:t>Based</a:t>
            </a:r>
            <a:r>
              <a:rPr lang="hu-HU" sz="2000" dirty="0"/>
              <a:t> </a:t>
            </a:r>
            <a:r>
              <a:rPr lang="hu-HU" sz="2000" dirty="0" err="1"/>
              <a:t>on</a:t>
            </a:r>
            <a:r>
              <a:rPr lang="hu-HU" sz="2000" dirty="0"/>
              <a:t> </a:t>
            </a:r>
            <a:r>
              <a:rPr lang="hu-HU" sz="2000" dirty="0" err="1"/>
              <a:t>the</a:t>
            </a:r>
            <a:r>
              <a:rPr lang="hu-HU" sz="2000" dirty="0"/>
              <a:t> </a:t>
            </a:r>
            <a:r>
              <a:rPr lang="hu-HU" sz="2000" dirty="0" err="1"/>
              <a:t>data</a:t>
            </a:r>
            <a:r>
              <a:rPr lang="hu-HU" sz="2000" dirty="0"/>
              <a:t> </a:t>
            </a:r>
            <a:r>
              <a:rPr lang="hu-HU" sz="2000" dirty="0" err="1"/>
              <a:t>collected</a:t>
            </a:r>
            <a:r>
              <a:rPr lang="hu-HU" sz="2000" dirty="0"/>
              <a:t>, </a:t>
            </a:r>
            <a:r>
              <a:rPr lang="hu-HU" sz="2000" dirty="0" err="1"/>
              <a:t>we</a:t>
            </a:r>
            <a:r>
              <a:rPr lang="hu-HU" sz="2000" dirty="0"/>
              <a:t> </a:t>
            </a:r>
            <a:r>
              <a:rPr lang="hu-HU" sz="2000" dirty="0" err="1"/>
              <a:t>can</a:t>
            </a:r>
            <a:r>
              <a:rPr lang="hu-HU" sz="2000" dirty="0"/>
              <a:t> </a:t>
            </a:r>
            <a:r>
              <a:rPr lang="hu-HU" sz="2000" dirty="0" err="1"/>
              <a:t>conclude</a:t>
            </a:r>
            <a:r>
              <a:rPr lang="hu-HU" sz="2000" dirty="0"/>
              <a:t> </a:t>
            </a:r>
            <a:r>
              <a:rPr lang="hu-HU" sz="2000" dirty="0" err="1" smtClean="0"/>
              <a:t>there</a:t>
            </a:r>
            <a:r>
              <a:rPr lang="hu-HU" sz="2000" dirty="0" smtClean="0"/>
              <a:t> is </a:t>
            </a:r>
            <a:r>
              <a:rPr lang="hu-HU" sz="2000" dirty="0" err="1" smtClean="0"/>
              <a:t>only</a:t>
            </a:r>
            <a:r>
              <a:rPr lang="hu-HU" sz="2000" dirty="0" smtClean="0"/>
              <a:t> </a:t>
            </a:r>
            <a:r>
              <a:rPr lang="hu-HU" sz="2000" dirty="0" err="1" smtClean="0"/>
              <a:t>one</a:t>
            </a:r>
            <a:r>
              <a:rPr lang="hu-HU" sz="2000" dirty="0" smtClean="0"/>
              <a:t> </a:t>
            </a:r>
            <a:r>
              <a:rPr lang="hu-HU" sz="2000" dirty="0" err="1" smtClean="0"/>
              <a:t>sustainable</a:t>
            </a:r>
            <a:r>
              <a:rPr lang="hu-HU" sz="2000" dirty="0" smtClean="0"/>
              <a:t> </a:t>
            </a:r>
            <a:r>
              <a:rPr lang="hu-HU" sz="2000" dirty="0" err="1"/>
              <a:t>solution</a:t>
            </a:r>
            <a:r>
              <a:rPr lang="hu-HU" sz="2000" dirty="0"/>
              <a:t> </a:t>
            </a:r>
            <a:r>
              <a:rPr lang="hu-HU" sz="2000" dirty="0" err="1"/>
              <a:t>to</a:t>
            </a:r>
            <a:r>
              <a:rPr lang="hu-HU" sz="2000" dirty="0"/>
              <a:t> </a:t>
            </a:r>
            <a:r>
              <a:rPr lang="hu-HU" sz="2000" dirty="0" err="1"/>
              <a:t>help</a:t>
            </a:r>
            <a:r>
              <a:rPr lang="hu-HU" sz="2000" dirty="0"/>
              <a:t> </a:t>
            </a:r>
            <a:r>
              <a:rPr lang="hu-HU" sz="2000" dirty="0" err="1" smtClean="0"/>
              <a:t>the</a:t>
            </a:r>
            <a:r>
              <a:rPr lang="hu-HU" sz="2000" dirty="0" smtClean="0"/>
              <a:t> </a:t>
            </a:r>
            <a:r>
              <a:rPr lang="hu-HU" sz="2000" dirty="0" err="1" smtClean="0"/>
              <a:t>children</a:t>
            </a:r>
            <a:r>
              <a:rPr lang="hu-HU" sz="2000" dirty="0" smtClean="0"/>
              <a:t> </a:t>
            </a:r>
            <a:r>
              <a:rPr lang="hu-HU" sz="2000" dirty="0" err="1" smtClean="0"/>
              <a:t>living</a:t>
            </a:r>
            <a:r>
              <a:rPr lang="hu-HU" sz="2000" dirty="0" smtClean="0"/>
              <a:t> </a:t>
            </a:r>
            <a:r>
              <a:rPr lang="hu-HU" sz="2000" dirty="0" err="1"/>
              <a:t>in</a:t>
            </a:r>
            <a:r>
              <a:rPr lang="hu-HU" sz="2000" dirty="0"/>
              <a:t> </a:t>
            </a:r>
            <a:r>
              <a:rPr lang="hu-HU" sz="2000" dirty="0" err="1"/>
              <a:t>deep</a:t>
            </a:r>
            <a:r>
              <a:rPr lang="hu-HU" sz="2000" dirty="0"/>
              <a:t> </a:t>
            </a:r>
            <a:r>
              <a:rPr lang="hu-HU" sz="2000" dirty="0" err="1"/>
              <a:t>poverty</a:t>
            </a:r>
            <a:r>
              <a:rPr lang="hu-HU" sz="2000" dirty="0"/>
              <a:t> </a:t>
            </a:r>
            <a:r>
              <a:rPr lang="hu-HU" sz="2000" dirty="0" err="1" smtClean="0"/>
              <a:t>in</a:t>
            </a:r>
            <a:r>
              <a:rPr lang="hu-HU" sz="2000" dirty="0" smtClean="0"/>
              <a:t> </a:t>
            </a:r>
            <a:r>
              <a:rPr lang="hu-HU" sz="2000" dirty="0" err="1" smtClean="0"/>
              <a:t>small</a:t>
            </a:r>
            <a:r>
              <a:rPr lang="hu-HU" sz="2000" dirty="0" smtClean="0"/>
              <a:t> </a:t>
            </a:r>
            <a:r>
              <a:rPr lang="hu-HU" sz="2000" dirty="0" err="1" smtClean="0"/>
              <a:t>villages</a:t>
            </a:r>
            <a:r>
              <a:rPr lang="hu-HU" sz="2000" dirty="0" smtClean="0"/>
              <a:t>: </a:t>
            </a:r>
            <a:r>
              <a:rPr lang="hu-HU" sz="2000" dirty="0" err="1" smtClean="0"/>
              <a:t>to</a:t>
            </a:r>
            <a:r>
              <a:rPr lang="hu-HU" sz="2000" dirty="0" smtClean="0"/>
              <a:t> </a:t>
            </a:r>
            <a:r>
              <a:rPr lang="hu-HU" sz="2000" dirty="0" err="1"/>
              <a:t>support</a:t>
            </a:r>
            <a:r>
              <a:rPr lang="hu-HU" sz="2000" dirty="0"/>
              <a:t> </a:t>
            </a:r>
            <a:r>
              <a:rPr lang="hu-HU" sz="2000" dirty="0" smtClean="0"/>
              <a:t>local </a:t>
            </a:r>
            <a:r>
              <a:rPr lang="hu-HU" sz="2000" dirty="0" err="1" smtClean="0"/>
              <a:t>schools</a:t>
            </a:r>
            <a:r>
              <a:rPr lang="hu-HU" sz="2000" dirty="0" smtClean="0"/>
              <a:t> and </a:t>
            </a:r>
            <a:r>
              <a:rPr lang="hu-HU" sz="2000" dirty="0" err="1" smtClean="0"/>
              <a:t>strive</a:t>
            </a:r>
            <a:r>
              <a:rPr lang="hu-HU" sz="2000" dirty="0" smtClean="0"/>
              <a:t> </a:t>
            </a:r>
            <a:r>
              <a:rPr lang="hu-HU" sz="2000" dirty="0" err="1" smtClean="0"/>
              <a:t>to</a:t>
            </a:r>
            <a:r>
              <a:rPr lang="hu-HU" sz="2000" dirty="0" smtClean="0"/>
              <a:t> </a:t>
            </a:r>
            <a:r>
              <a:rPr lang="hu-HU" sz="2000" dirty="0" err="1" smtClean="0"/>
              <a:t>create</a:t>
            </a:r>
            <a:r>
              <a:rPr lang="hu-HU" sz="2000" dirty="0" smtClean="0"/>
              <a:t> </a:t>
            </a:r>
            <a:r>
              <a:rPr lang="hu-HU" sz="2000" dirty="0" err="1" smtClean="0"/>
              <a:t>the</a:t>
            </a:r>
            <a:r>
              <a:rPr lang="hu-HU" sz="2000" dirty="0" smtClean="0"/>
              <a:t> </a:t>
            </a:r>
            <a:r>
              <a:rPr lang="hu-HU" sz="2000" dirty="0" err="1" smtClean="0"/>
              <a:t>appropriate</a:t>
            </a:r>
            <a:r>
              <a:rPr lang="hu-HU" sz="2000" dirty="0" smtClean="0"/>
              <a:t> </a:t>
            </a:r>
            <a:r>
              <a:rPr lang="hu-HU" sz="2000" dirty="0" err="1" smtClean="0"/>
              <a:t>standards</a:t>
            </a:r>
            <a:r>
              <a:rPr lang="hu-HU" sz="2000" dirty="0" smtClean="0"/>
              <a:t> of </a:t>
            </a:r>
            <a:r>
              <a:rPr lang="hu-HU" sz="2000" dirty="0" err="1" smtClean="0"/>
              <a:t>living</a:t>
            </a:r>
            <a:r>
              <a:rPr lang="hu-HU" sz="2000" dirty="0" smtClean="0"/>
              <a:t> </a:t>
            </a:r>
            <a:r>
              <a:rPr lang="hu-HU" sz="2000" dirty="0" err="1" smtClean="0"/>
              <a:t>locally</a:t>
            </a:r>
            <a:r>
              <a:rPr lang="hu-HU" sz="2000" dirty="0" smtClean="0"/>
              <a:t>, </a:t>
            </a:r>
            <a:r>
              <a:rPr lang="hu-HU" sz="2000" dirty="0" err="1" smtClean="0"/>
              <a:t>so</a:t>
            </a:r>
            <a:r>
              <a:rPr lang="hu-HU" sz="2000" dirty="0" smtClean="0"/>
              <a:t> </a:t>
            </a:r>
            <a:r>
              <a:rPr lang="hu-HU" sz="2000" dirty="0" err="1" smtClean="0"/>
              <a:t>that</a:t>
            </a:r>
            <a:r>
              <a:rPr lang="hu-HU" sz="2000" dirty="0" smtClean="0"/>
              <a:t> </a:t>
            </a:r>
            <a:r>
              <a:rPr lang="hu-HU" sz="2000" dirty="0" err="1" smtClean="0"/>
              <a:t>the</a:t>
            </a:r>
            <a:r>
              <a:rPr lang="hu-HU" sz="2000" dirty="0" smtClean="0"/>
              <a:t> </a:t>
            </a:r>
            <a:r>
              <a:rPr lang="hu-HU" sz="2000" dirty="0" err="1" smtClean="0"/>
              <a:t>family</a:t>
            </a:r>
            <a:r>
              <a:rPr lang="hu-HU" sz="2000" dirty="0" smtClean="0"/>
              <a:t> </a:t>
            </a:r>
            <a:r>
              <a:rPr lang="hu-HU" sz="2000" dirty="0" err="1" smtClean="0"/>
              <a:t>could</a:t>
            </a:r>
            <a:r>
              <a:rPr lang="hu-HU" sz="2000" dirty="0" smtClean="0"/>
              <a:t> </a:t>
            </a:r>
            <a:r>
              <a:rPr lang="hu-HU" sz="2000" dirty="0" err="1" smtClean="0"/>
              <a:t>stay</a:t>
            </a:r>
            <a:r>
              <a:rPr lang="hu-HU" sz="2000" dirty="0" smtClean="0"/>
              <a:t> </a:t>
            </a:r>
            <a:r>
              <a:rPr lang="hu-HU" sz="2000" dirty="0" err="1" smtClean="0"/>
              <a:t>together</a:t>
            </a:r>
            <a:r>
              <a:rPr lang="hu-HU" sz="2000" dirty="0" smtClean="0"/>
              <a:t>.</a:t>
            </a:r>
            <a:endParaRPr lang="hu-HU" sz="2000" dirty="0"/>
          </a:p>
        </p:txBody>
      </p:sp>
    </p:spTree>
    <p:extLst>
      <p:ext uri="{BB962C8B-B14F-4D97-AF65-F5344CB8AC3E}">
        <p14:creationId xmlns:p14="http://schemas.microsoft.com/office/powerpoint/2010/main" val="66631064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2457315"/>
            <a:ext cx="12192001" cy="861774"/>
          </a:xfrm>
          <a:prstGeom prst="rect">
            <a:avLst/>
          </a:prstGeom>
          <a:noFill/>
        </p:spPr>
        <p:txBody>
          <a:bodyPr wrap="square" rtlCol="0">
            <a:spAutoFit/>
          </a:bodyPr>
          <a:lstStyle/>
          <a:p>
            <a:pPr algn="ctr"/>
            <a:endParaRPr lang="hu-HU" sz="3200" dirty="0"/>
          </a:p>
          <a:p>
            <a:pPr algn="ctr"/>
            <a:endParaRPr lang="nl-NL" i="1" dirty="0" smtClean="0">
              <a:solidFill>
                <a:schemeClr val="tx1">
                  <a:lumMod val="50000"/>
                </a:scheme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smtClean="0">
                <a:solidFill>
                  <a:schemeClr val="bg1"/>
                </a:solidFill>
                <a:latin typeface="Garamond" panose="02020404030301010803" pitchFamily="18" charset="0"/>
              </a:rPr>
              <a:t>2. </a:t>
            </a:r>
            <a:r>
              <a:rPr lang="en-US" sz="2800" b="1" dirty="0" smtClean="0">
                <a:solidFill>
                  <a:schemeClr val="bg1"/>
                </a:solidFill>
                <a:latin typeface="Garamond" panose="02020404030301010803" pitchFamily="18" charset="0"/>
              </a:rPr>
              <a:t>The </a:t>
            </a:r>
            <a:r>
              <a:rPr lang="en-US" sz="2800" b="1" dirty="0">
                <a:solidFill>
                  <a:schemeClr val="bg1"/>
                </a:solidFill>
                <a:latin typeface="Garamond" panose="02020404030301010803" pitchFamily="18" charset="0"/>
              </a:rPr>
              <a:t>societal impact gap </a:t>
            </a: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endParaRPr lang="hu-HU"/>
          </a:p>
        </p:txBody>
      </p:sp>
      <p:sp>
        <p:nvSpPr>
          <p:cNvPr id="6" name="Tartalom helye 5"/>
          <p:cNvSpPr>
            <a:spLocks noGrp="1"/>
          </p:cNvSpPr>
          <p:nvPr>
            <p:ph idx="1"/>
          </p:nvPr>
        </p:nvSpPr>
        <p:spPr/>
        <p:txBody>
          <a:bodyPr/>
          <a:lstStyle/>
          <a:p>
            <a:pPr marL="0" indent="0">
              <a:buNone/>
            </a:pPr>
            <a:r>
              <a:rPr lang="hu-HU" b="1" dirty="0" smtClean="0"/>
              <a:t>					</a:t>
            </a:r>
            <a:r>
              <a:rPr lang="hu-HU" b="1" dirty="0" err="1" smtClean="0"/>
              <a:t>Case</a:t>
            </a:r>
            <a:r>
              <a:rPr lang="hu-HU" b="1" dirty="0" smtClean="0"/>
              <a:t> </a:t>
            </a:r>
            <a:r>
              <a:rPr lang="hu-HU" b="1" dirty="0" err="1"/>
              <a:t>study</a:t>
            </a:r>
            <a:r>
              <a:rPr lang="hu-HU" b="1" dirty="0"/>
              <a:t> </a:t>
            </a:r>
            <a:r>
              <a:rPr lang="hu-HU" b="1" dirty="0" smtClean="0"/>
              <a:t>2.</a:t>
            </a:r>
            <a:br>
              <a:rPr lang="hu-HU" b="1" dirty="0" smtClean="0"/>
            </a:br>
            <a:r>
              <a:rPr lang="hu-HU" b="1" dirty="0" smtClean="0"/>
              <a:t/>
            </a:r>
            <a:br>
              <a:rPr lang="hu-HU" b="1" dirty="0" smtClean="0"/>
            </a:br>
            <a:r>
              <a:rPr lang="hu-HU" b="1" dirty="0" err="1" smtClean="0"/>
              <a:t>Challenge</a:t>
            </a:r>
            <a:endParaRPr lang="hu-HU" b="1" dirty="0" smtClean="0"/>
          </a:p>
          <a:p>
            <a:pPr marL="0" indent="0">
              <a:buNone/>
            </a:pPr>
            <a:endParaRPr lang="hu-HU" b="1" dirty="0" smtClean="0"/>
          </a:p>
          <a:p>
            <a:pPr marL="0" indent="0">
              <a:buNone/>
            </a:pPr>
            <a:endParaRPr lang="hu-HU" b="1" dirty="0"/>
          </a:p>
          <a:p>
            <a:pPr marL="0" indent="0">
              <a:buNone/>
            </a:pPr>
            <a:r>
              <a:rPr lang="hu-HU" b="1" dirty="0" err="1" smtClean="0"/>
              <a:t>Potential</a:t>
            </a:r>
            <a:r>
              <a:rPr lang="hu-HU" b="1" dirty="0" smtClean="0"/>
              <a:t> </a:t>
            </a:r>
            <a:r>
              <a:rPr lang="hu-HU" b="1" dirty="0" err="1" smtClean="0"/>
              <a:t>for</a:t>
            </a:r>
            <a:r>
              <a:rPr lang="hu-HU" b="1" dirty="0" smtClean="0"/>
              <a:t> </a:t>
            </a:r>
            <a:r>
              <a:rPr lang="hu-HU" b="1" dirty="0" err="1" smtClean="0"/>
              <a:t>impact</a:t>
            </a:r>
            <a:endParaRPr lang="hu-HU" b="1" dirty="0" smtClean="0"/>
          </a:p>
          <a:p>
            <a:pPr marL="0" indent="0">
              <a:buNone/>
            </a:pPr>
            <a:endParaRPr lang="hu-HU" b="1" dirty="0"/>
          </a:p>
          <a:p>
            <a:pPr marL="0" indent="0">
              <a:buNone/>
            </a:pPr>
            <a:endParaRPr lang="hu-HU" b="1" dirty="0" smtClean="0"/>
          </a:p>
          <a:p>
            <a:pPr marL="0" indent="0">
              <a:buNone/>
            </a:pPr>
            <a:r>
              <a:rPr lang="hu-HU" dirty="0" smtClean="0"/>
              <a:t/>
            </a:r>
            <a:br>
              <a:rPr lang="hu-HU" dirty="0" smtClean="0"/>
            </a:br>
            <a:endParaRPr lang="hu-HU" dirty="0" smtClean="0"/>
          </a:p>
          <a:p>
            <a:pPr marL="0" indent="0">
              <a:buNone/>
            </a:pPr>
            <a:r>
              <a:rPr lang="hu-HU" dirty="0" smtClean="0"/>
              <a:t>	</a:t>
            </a:r>
            <a:endParaRPr lang="hu-HU" dirty="0"/>
          </a:p>
        </p:txBody>
      </p:sp>
    </p:spTree>
    <p:extLst>
      <p:ext uri="{BB962C8B-B14F-4D97-AF65-F5344CB8AC3E}">
        <p14:creationId xmlns:p14="http://schemas.microsoft.com/office/powerpoint/2010/main" val="57271048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2457315"/>
            <a:ext cx="12192001" cy="861774"/>
          </a:xfrm>
          <a:prstGeom prst="rect">
            <a:avLst/>
          </a:prstGeom>
          <a:noFill/>
        </p:spPr>
        <p:txBody>
          <a:bodyPr wrap="square" rtlCol="0">
            <a:spAutoFit/>
          </a:bodyPr>
          <a:lstStyle/>
          <a:p>
            <a:pPr algn="ctr"/>
            <a:endParaRPr lang="hu-HU" sz="3200" dirty="0"/>
          </a:p>
          <a:p>
            <a:pPr algn="ctr"/>
            <a:endParaRPr lang="nl-NL" i="1" dirty="0" smtClean="0">
              <a:solidFill>
                <a:schemeClr val="tx1">
                  <a:lumMod val="50000"/>
                </a:scheme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smtClean="0">
                <a:solidFill>
                  <a:schemeClr val="bg1"/>
                </a:solidFill>
                <a:latin typeface="Garamond" panose="02020404030301010803" pitchFamily="18" charset="0"/>
              </a:rPr>
              <a:t>2. </a:t>
            </a:r>
            <a:r>
              <a:rPr lang="en-US" sz="2800" b="1" dirty="0" smtClean="0">
                <a:solidFill>
                  <a:schemeClr val="bg1"/>
                </a:solidFill>
                <a:latin typeface="Garamond" panose="02020404030301010803" pitchFamily="18" charset="0"/>
              </a:rPr>
              <a:t>The </a:t>
            </a:r>
            <a:r>
              <a:rPr lang="en-US" sz="2800" b="1" dirty="0">
                <a:solidFill>
                  <a:schemeClr val="bg1"/>
                </a:solidFill>
                <a:latin typeface="Garamond" panose="02020404030301010803" pitchFamily="18" charset="0"/>
              </a:rPr>
              <a:t>societal impact gap </a:t>
            </a: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endParaRPr lang="hu-HU"/>
          </a:p>
        </p:txBody>
      </p:sp>
      <p:sp>
        <p:nvSpPr>
          <p:cNvPr id="6" name="Tartalom helye 5"/>
          <p:cNvSpPr>
            <a:spLocks noGrp="1"/>
          </p:cNvSpPr>
          <p:nvPr>
            <p:ph idx="1"/>
          </p:nvPr>
        </p:nvSpPr>
        <p:spPr/>
        <p:txBody>
          <a:bodyPr/>
          <a:lstStyle/>
          <a:p>
            <a:pPr marL="0" indent="0" algn="ctr">
              <a:buNone/>
            </a:pPr>
            <a:r>
              <a:rPr lang="hu-HU" b="1" dirty="0" err="1" smtClean="0"/>
              <a:t>Case</a:t>
            </a:r>
            <a:r>
              <a:rPr lang="hu-HU" b="1" dirty="0" smtClean="0"/>
              <a:t> </a:t>
            </a:r>
            <a:r>
              <a:rPr lang="hu-HU" b="1" dirty="0" err="1" smtClean="0"/>
              <a:t>study</a:t>
            </a:r>
            <a:r>
              <a:rPr lang="hu-HU" b="1" dirty="0" smtClean="0"/>
              <a:t> 3.</a:t>
            </a:r>
            <a:r>
              <a:rPr lang="hu-HU" dirty="0" smtClean="0"/>
              <a:t/>
            </a:r>
            <a:br>
              <a:rPr lang="hu-HU" dirty="0" smtClean="0"/>
            </a:br>
            <a:r>
              <a:rPr lang="hu-HU" dirty="0" smtClean="0"/>
              <a:t/>
            </a:r>
            <a:br>
              <a:rPr lang="hu-HU" dirty="0" smtClean="0"/>
            </a:br>
            <a:endParaRPr lang="hu-HU" dirty="0" smtClean="0"/>
          </a:p>
          <a:p>
            <a:pPr marL="0" indent="0" algn="ctr">
              <a:buNone/>
            </a:pPr>
            <a:endParaRPr lang="hu-HU" sz="1800" dirty="0">
              <a:latin typeface="Calibri" panose="020F0502020204030204" pitchFamily="34" charset="0"/>
              <a:cs typeface="Calibri" panose="020F0502020204030204" pitchFamily="34" charset="0"/>
            </a:endParaRPr>
          </a:p>
          <a:p>
            <a:pPr marL="0" indent="0" algn="ctr">
              <a:buNone/>
            </a:pPr>
            <a:r>
              <a:rPr lang="hu-HU" sz="4000" dirty="0" smtClean="0">
                <a:latin typeface="Calibri" panose="020F0502020204030204" pitchFamily="34" charset="0"/>
                <a:cs typeface="Calibri" panose="020F0502020204030204" pitchFamily="34" charset="0"/>
              </a:rPr>
              <a:t>Research </a:t>
            </a:r>
            <a:r>
              <a:rPr lang="hu-HU" sz="4000" dirty="0" err="1" smtClean="0">
                <a:latin typeface="Calibri" panose="020F0502020204030204" pitchFamily="34" charset="0"/>
                <a:cs typeface="Calibri" panose="020F0502020204030204" pitchFamily="34" charset="0"/>
              </a:rPr>
              <a:t>result</a:t>
            </a:r>
            <a:r>
              <a:rPr lang="hu-HU" sz="4000" dirty="0" smtClean="0">
                <a:latin typeface="Calibri" panose="020F0502020204030204" pitchFamily="34" charset="0"/>
                <a:cs typeface="Calibri" panose="020F0502020204030204" pitchFamily="34" charset="0"/>
              </a:rPr>
              <a:t>?</a:t>
            </a:r>
            <a:r>
              <a:rPr lang="hu-HU" dirty="0" smtClean="0"/>
              <a:t/>
            </a:r>
            <a:br>
              <a:rPr lang="hu-HU" dirty="0" smtClean="0"/>
            </a:br>
            <a:endParaRPr lang="hu-HU" dirty="0" smtClean="0"/>
          </a:p>
          <a:p>
            <a:pPr marL="0" indent="0">
              <a:buNone/>
            </a:pPr>
            <a:r>
              <a:rPr lang="hu-HU" dirty="0" smtClean="0"/>
              <a:t>	</a:t>
            </a:r>
            <a:endParaRPr lang="hu-HU" dirty="0"/>
          </a:p>
        </p:txBody>
      </p:sp>
    </p:spTree>
    <p:extLst>
      <p:ext uri="{BB962C8B-B14F-4D97-AF65-F5344CB8AC3E}">
        <p14:creationId xmlns:p14="http://schemas.microsoft.com/office/powerpoint/2010/main" val="224278242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2457315"/>
            <a:ext cx="12192001" cy="861774"/>
          </a:xfrm>
          <a:prstGeom prst="rect">
            <a:avLst/>
          </a:prstGeom>
          <a:noFill/>
        </p:spPr>
        <p:txBody>
          <a:bodyPr wrap="square" rtlCol="0">
            <a:spAutoFit/>
          </a:bodyPr>
          <a:lstStyle/>
          <a:p>
            <a:pPr algn="ctr"/>
            <a:endParaRPr lang="hu-HU" sz="3200" dirty="0"/>
          </a:p>
          <a:p>
            <a:pPr algn="ctr"/>
            <a:endParaRPr lang="nl-NL" i="1" dirty="0" smtClean="0">
              <a:solidFill>
                <a:schemeClr val="tx1">
                  <a:lumMod val="50000"/>
                </a:scheme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smtClean="0">
                <a:solidFill>
                  <a:schemeClr val="bg1"/>
                </a:solidFill>
                <a:latin typeface="Garamond" panose="02020404030301010803" pitchFamily="18" charset="0"/>
              </a:rPr>
              <a:t>2. </a:t>
            </a:r>
            <a:r>
              <a:rPr lang="en-US" sz="2800" b="1" dirty="0" smtClean="0">
                <a:solidFill>
                  <a:schemeClr val="bg1"/>
                </a:solidFill>
                <a:latin typeface="Garamond" panose="02020404030301010803" pitchFamily="18" charset="0"/>
              </a:rPr>
              <a:t>The </a:t>
            </a:r>
            <a:r>
              <a:rPr lang="en-US" sz="2800" b="1" dirty="0">
                <a:solidFill>
                  <a:schemeClr val="bg1"/>
                </a:solidFill>
                <a:latin typeface="Garamond" panose="02020404030301010803" pitchFamily="18" charset="0"/>
              </a:rPr>
              <a:t>societal impact gap </a:t>
            </a: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endParaRPr lang="hu-HU"/>
          </a:p>
        </p:txBody>
      </p:sp>
      <p:sp>
        <p:nvSpPr>
          <p:cNvPr id="6" name="Tartalom helye 5"/>
          <p:cNvSpPr>
            <a:spLocks noGrp="1"/>
          </p:cNvSpPr>
          <p:nvPr>
            <p:ph idx="1"/>
          </p:nvPr>
        </p:nvSpPr>
        <p:spPr/>
        <p:txBody>
          <a:bodyPr/>
          <a:lstStyle/>
          <a:p>
            <a:pPr marL="0" indent="0">
              <a:buNone/>
            </a:pPr>
            <a:r>
              <a:rPr lang="hu-HU" b="1" dirty="0" smtClean="0"/>
              <a:t>					</a:t>
            </a:r>
            <a:r>
              <a:rPr lang="hu-HU" b="1" dirty="0" err="1" smtClean="0"/>
              <a:t>Case</a:t>
            </a:r>
            <a:r>
              <a:rPr lang="hu-HU" b="1" dirty="0" smtClean="0"/>
              <a:t> </a:t>
            </a:r>
            <a:r>
              <a:rPr lang="hu-HU" b="1" dirty="0" err="1"/>
              <a:t>study</a:t>
            </a:r>
            <a:r>
              <a:rPr lang="hu-HU" b="1" dirty="0"/>
              <a:t> 3</a:t>
            </a:r>
            <a:r>
              <a:rPr lang="hu-HU" b="1" dirty="0" smtClean="0"/>
              <a:t>.</a:t>
            </a:r>
            <a:br>
              <a:rPr lang="hu-HU" b="1" dirty="0" smtClean="0"/>
            </a:br>
            <a:r>
              <a:rPr lang="hu-HU" b="1" dirty="0" smtClean="0"/>
              <a:t/>
            </a:r>
            <a:br>
              <a:rPr lang="hu-HU" b="1" dirty="0" smtClean="0"/>
            </a:br>
            <a:r>
              <a:rPr lang="hu-HU" b="1" dirty="0" err="1" smtClean="0"/>
              <a:t>Challenge</a:t>
            </a:r>
            <a:endParaRPr lang="hu-HU" b="1" dirty="0" smtClean="0"/>
          </a:p>
          <a:p>
            <a:pPr marL="0" indent="0">
              <a:buNone/>
            </a:pPr>
            <a:endParaRPr lang="hu-HU" b="1" dirty="0"/>
          </a:p>
          <a:p>
            <a:pPr marL="0" indent="0">
              <a:buNone/>
            </a:pPr>
            <a:endParaRPr lang="hu-HU" b="1" dirty="0"/>
          </a:p>
          <a:p>
            <a:pPr marL="0" indent="0">
              <a:buNone/>
            </a:pPr>
            <a:r>
              <a:rPr lang="hu-HU" b="1" dirty="0" err="1" smtClean="0"/>
              <a:t>Potential</a:t>
            </a:r>
            <a:r>
              <a:rPr lang="hu-HU" b="1" dirty="0" smtClean="0"/>
              <a:t> </a:t>
            </a:r>
            <a:r>
              <a:rPr lang="hu-HU" b="1" dirty="0" err="1" smtClean="0"/>
              <a:t>for</a:t>
            </a:r>
            <a:r>
              <a:rPr lang="hu-HU" b="1" dirty="0" smtClean="0"/>
              <a:t> </a:t>
            </a:r>
            <a:r>
              <a:rPr lang="hu-HU" b="1" dirty="0" err="1" smtClean="0"/>
              <a:t>impact</a:t>
            </a:r>
            <a:endParaRPr lang="hu-HU" b="1" dirty="0" smtClean="0"/>
          </a:p>
          <a:p>
            <a:pPr marL="0" indent="0">
              <a:buNone/>
            </a:pPr>
            <a:endParaRPr lang="hu-HU" b="1" dirty="0"/>
          </a:p>
          <a:p>
            <a:pPr marL="0" indent="0">
              <a:buNone/>
            </a:pPr>
            <a:endParaRPr lang="hu-HU" b="1" dirty="0" smtClean="0"/>
          </a:p>
          <a:p>
            <a:pPr marL="0" indent="0">
              <a:buNone/>
            </a:pPr>
            <a:r>
              <a:rPr lang="hu-HU" dirty="0" smtClean="0"/>
              <a:t/>
            </a:r>
            <a:br>
              <a:rPr lang="hu-HU" dirty="0" smtClean="0"/>
            </a:br>
            <a:endParaRPr lang="hu-HU" dirty="0" smtClean="0"/>
          </a:p>
          <a:p>
            <a:pPr marL="0" indent="0">
              <a:buNone/>
            </a:pPr>
            <a:r>
              <a:rPr lang="hu-HU" dirty="0" smtClean="0"/>
              <a:t>	</a:t>
            </a:r>
            <a:endParaRPr lang="hu-HU" dirty="0"/>
          </a:p>
        </p:txBody>
      </p:sp>
    </p:spTree>
    <p:extLst>
      <p:ext uri="{BB962C8B-B14F-4D97-AF65-F5344CB8AC3E}">
        <p14:creationId xmlns:p14="http://schemas.microsoft.com/office/powerpoint/2010/main" val="2680732595"/>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2457315"/>
            <a:ext cx="12192001" cy="861774"/>
          </a:xfrm>
          <a:prstGeom prst="rect">
            <a:avLst/>
          </a:prstGeom>
          <a:noFill/>
        </p:spPr>
        <p:txBody>
          <a:bodyPr wrap="square" rtlCol="0">
            <a:spAutoFit/>
          </a:bodyPr>
          <a:lstStyle/>
          <a:p>
            <a:pPr algn="ctr"/>
            <a:endParaRPr lang="hu-HU" sz="3200" dirty="0"/>
          </a:p>
          <a:p>
            <a:pPr algn="ctr"/>
            <a:endParaRPr lang="nl-NL" i="1" dirty="0" smtClean="0">
              <a:solidFill>
                <a:schemeClr val="tx1">
                  <a:lumMod val="50000"/>
                </a:scheme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smtClean="0">
                <a:solidFill>
                  <a:schemeClr val="bg1"/>
                </a:solidFill>
                <a:latin typeface="Garamond" panose="02020404030301010803" pitchFamily="18" charset="0"/>
              </a:rPr>
              <a:t>2. </a:t>
            </a:r>
            <a:r>
              <a:rPr lang="en-US" sz="2800" b="1" dirty="0" smtClean="0">
                <a:solidFill>
                  <a:schemeClr val="bg1"/>
                </a:solidFill>
                <a:latin typeface="Garamond" panose="02020404030301010803" pitchFamily="18" charset="0"/>
              </a:rPr>
              <a:t>The </a:t>
            </a:r>
            <a:r>
              <a:rPr lang="en-US" sz="2800" b="1" dirty="0">
                <a:solidFill>
                  <a:schemeClr val="bg1"/>
                </a:solidFill>
                <a:latin typeface="Garamond" panose="02020404030301010803" pitchFamily="18" charset="0"/>
              </a:rPr>
              <a:t>societal impact gap </a:t>
            </a: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endParaRPr lang="hu-HU"/>
          </a:p>
        </p:txBody>
      </p:sp>
      <p:sp>
        <p:nvSpPr>
          <p:cNvPr id="6" name="Tartalom helye 5"/>
          <p:cNvSpPr>
            <a:spLocks noGrp="1"/>
          </p:cNvSpPr>
          <p:nvPr>
            <p:ph idx="1"/>
          </p:nvPr>
        </p:nvSpPr>
        <p:spPr/>
        <p:txBody>
          <a:bodyPr/>
          <a:lstStyle/>
          <a:p>
            <a:pPr marL="0" indent="0">
              <a:buNone/>
            </a:pPr>
            <a:r>
              <a:rPr lang="hu-HU" dirty="0" smtClean="0"/>
              <a:t>					</a:t>
            </a:r>
            <a:r>
              <a:rPr lang="hu-HU" b="1" dirty="0" err="1" smtClean="0"/>
              <a:t>Case</a:t>
            </a:r>
            <a:r>
              <a:rPr lang="hu-HU" b="1" dirty="0" smtClean="0"/>
              <a:t> </a:t>
            </a:r>
            <a:r>
              <a:rPr lang="hu-HU" b="1" dirty="0" err="1" smtClean="0"/>
              <a:t>study</a:t>
            </a:r>
            <a:r>
              <a:rPr lang="hu-HU" b="1" dirty="0" smtClean="0"/>
              <a:t> 4.</a:t>
            </a:r>
            <a:r>
              <a:rPr lang="hu-HU" dirty="0" smtClean="0"/>
              <a:t/>
            </a:r>
            <a:br>
              <a:rPr lang="hu-HU" dirty="0" smtClean="0"/>
            </a:br>
            <a:r>
              <a:rPr lang="en-US" sz="1900" dirty="0" smtClean="0">
                <a:latin typeface="Calibri" panose="020F0502020204030204" pitchFamily="34" charset="0"/>
                <a:cs typeface="Calibri" panose="020F0502020204030204" pitchFamily="34" charset="0"/>
              </a:rPr>
              <a:t>Social </a:t>
            </a:r>
            <a:r>
              <a:rPr lang="en-US" sz="1900" dirty="0">
                <a:latin typeface="Calibri" panose="020F0502020204030204" pitchFamily="34" charset="0"/>
                <a:cs typeface="Calibri" panose="020F0502020204030204" pitchFamily="34" charset="0"/>
              </a:rPr>
              <a:t>scientists and public policy officials generally consider education, the labor market, and social services to be tools of minority inclusion. This project sees the media as being equally important. Media constructs and re-constructs the image—a “selfie” of society. Discovering how groups are included in (or excluded from) this “selfie” is paramount to our research</a:t>
            </a:r>
            <a:r>
              <a:rPr lang="en-US" sz="1900" dirty="0" smtClean="0">
                <a:latin typeface="Calibri" panose="020F0502020204030204" pitchFamily="34" charset="0"/>
                <a:cs typeface="Calibri" panose="020F0502020204030204" pitchFamily="34" charset="0"/>
              </a:rPr>
              <a:t>.</a:t>
            </a:r>
            <a:endParaRPr lang="en-US" sz="1900" dirty="0">
              <a:latin typeface="Calibri" panose="020F0502020204030204" pitchFamily="34" charset="0"/>
              <a:cs typeface="Calibri" panose="020F0502020204030204" pitchFamily="34" charset="0"/>
            </a:endParaRPr>
          </a:p>
          <a:p>
            <a:pPr marL="0" indent="0">
              <a:buNone/>
            </a:pPr>
            <a:r>
              <a:rPr lang="en-US" sz="1900" dirty="0">
                <a:latin typeface="Calibri" panose="020F0502020204030204" pitchFamily="34" charset="0"/>
                <a:cs typeface="Calibri" panose="020F0502020204030204" pitchFamily="34" charset="0"/>
              </a:rPr>
              <a:t>How are minority groups, particularly the Roma community, visually represented by the media? Our research </a:t>
            </a:r>
            <a:r>
              <a:rPr lang="en-US" sz="1900" dirty="0" err="1" smtClean="0">
                <a:latin typeface="Calibri" panose="020F0502020204030204" pitchFamily="34" charset="0"/>
                <a:cs typeface="Calibri" panose="020F0502020204030204" pitchFamily="34" charset="0"/>
              </a:rPr>
              <a:t>applie</a:t>
            </a:r>
            <a:r>
              <a:rPr lang="hu-HU" sz="1900" dirty="0" smtClean="0">
                <a:latin typeface="Calibri" panose="020F0502020204030204" pitchFamily="34" charset="0"/>
                <a:cs typeface="Calibri" panose="020F0502020204030204" pitchFamily="34" charset="0"/>
              </a:rPr>
              <a:t>s</a:t>
            </a:r>
            <a:r>
              <a:rPr lang="en-US" sz="1900" dirty="0" smtClean="0">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a multi-method approach: content analysis of the main topical frames within news, and also of actors and voices within media coverage. In our analysis, also using data from previous research, we analyzed the longitudinal trends and changes in the representation of Roma in the news since the early 90s. Using qualitative methodology, we </a:t>
            </a:r>
            <a:r>
              <a:rPr lang="hu-HU" sz="1900" dirty="0" err="1" smtClean="0">
                <a:latin typeface="Calibri" panose="020F0502020204030204" pitchFamily="34" charset="0"/>
                <a:cs typeface="Calibri" panose="020F0502020204030204" pitchFamily="34" charset="0"/>
              </a:rPr>
              <a:t>seek</a:t>
            </a:r>
            <a:r>
              <a:rPr lang="hu-HU" sz="1900" dirty="0" smtClean="0">
                <a:latin typeface="Calibri" panose="020F0502020204030204" pitchFamily="34" charset="0"/>
                <a:cs typeface="Calibri" panose="020F0502020204030204" pitchFamily="34" charset="0"/>
              </a:rPr>
              <a:t> </a:t>
            </a:r>
            <a:r>
              <a:rPr lang="en-US" sz="1900" dirty="0" smtClean="0">
                <a:latin typeface="Calibri" panose="020F0502020204030204" pitchFamily="34" charset="0"/>
                <a:cs typeface="Calibri" panose="020F0502020204030204" pitchFamily="34" charset="0"/>
              </a:rPr>
              <a:t>to </a:t>
            </a:r>
            <a:r>
              <a:rPr lang="en-US" sz="1900" dirty="0">
                <a:latin typeface="Calibri" panose="020F0502020204030204" pitchFamily="34" charset="0"/>
                <a:cs typeface="Calibri" panose="020F0502020204030204" pitchFamily="34" charset="0"/>
              </a:rPr>
              <a:t>identify visual elements that support social exclusion and represent existing stereotypes. A historic analysis of public policy and police documents demonstrates that some of the existing stereotypical representations have very old roots, derived from the official language of state institutions from the 1950s-70s. </a:t>
            </a:r>
          </a:p>
          <a:p>
            <a:pPr marL="0" indent="0">
              <a:buNone/>
            </a:pPr>
            <a:r>
              <a:rPr lang="en-US" sz="1900" dirty="0">
                <a:latin typeface="Calibri" panose="020F0502020204030204" pitchFamily="34" charset="0"/>
                <a:cs typeface="Calibri" panose="020F0502020204030204" pitchFamily="34" charset="0"/>
              </a:rPr>
              <a:t>An equally important element of our research </a:t>
            </a:r>
            <a:r>
              <a:rPr lang="hu-HU" sz="1900" dirty="0" smtClean="0">
                <a:latin typeface="Calibri" panose="020F0502020204030204" pitchFamily="34" charset="0"/>
                <a:cs typeface="Calibri" panose="020F0502020204030204" pitchFamily="34" charset="0"/>
              </a:rPr>
              <a:t>is </a:t>
            </a:r>
            <a:r>
              <a:rPr lang="en-US" sz="1900" dirty="0" smtClean="0">
                <a:latin typeface="Calibri" panose="020F0502020204030204" pitchFamily="34" charset="0"/>
                <a:cs typeface="Calibri" panose="020F0502020204030204" pitchFamily="34" charset="0"/>
              </a:rPr>
              <a:t>to </a:t>
            </a:r>
            <a:r>
              <a:rPr lang="en-US" sz="1900" dirty="0">
                <a:latin typeface="Calibri" panose="020F0502020204030204" pitchFamily="34" charset="0"/>
                <a:cs typeface="Calibri" panose="020F0502020204030204" pitchFamily="34" charset="0"/>
              </a:rPr>
              <a:t>investigate how Roma people feel about how they are portrayed by mass media</a:t>
            </a:r>
            <a:r>
              <a:rPr lang="hu-HU" sz="1800" dirty="0" smtClean="0"/>
              <a:t/>
            </a:r>
            <a:br>
              <a:rPr lang="hu-HU" sz="1800" dirty="0" smtClean="0"/>
            </a:br>
            <a:r>
              <a:rPr lang="hu-HU" dirty="0" smtClean="0"/>
              <a:t/>
            </a:r>
            <a:br>
              <a:rPr lang="hu-HU" dirty="0" smtClean="0"/>
            </a:br>
            <a:endParaRPr lang="hu-HU" dirty="0" smtClean="0"/>
          </a:p>
          <a:p>
            <a:pPr marL="0" indent="0">
              <a:buNone/>
            </a:pPr>
            <a:r>
              <a:rPr lang="hu-HU" dirty="0" smtClean="0"/>
              <a:t>	</a:t>
            </a:r>
            <a:endParaRPr lang="hu-HU" dirty="0"/>
          </a:p>
        </p:txBody>
      </p:sp>
    </p:spTree>
    <p:extLst>
      <p:ext uri="{BB962C8B-B14F-4D97-AF65-F5344CB8AC3E}">
        <p14:creationId xmlns:p14="http://schemas.microsoft.com/office/powerpoint/2010/main" val="386892108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2457315"/>
            <a:ext cx="12192001" cy="861774"/>
          </a:xfrm>
          <a:prstGeom prst="rect">
            <a:avLst/>
          </a:prstGeom>
          <a:noFill/>
        </p:spPr>
        <p:txBody>
          <a:bodyPr wrap="square" rtlCol="0">
            <a:spAutoFit/>
          </a:bodyPr>
          <a:lstStyle/>
          <a:p>
            <a:pPr algn="ctr"/>
            <a:endParaRPr lang="hu-HU" sz="3200" dirty="0"/>
          </a:p>
          <a:p>
            <a:pPr algn="ctr"/>
            <a:endParaRPr lang="nl-NL" i="1" dirty="0" smtClean="0">
              <a:solidFill>
                <a:schemeClr val="tx1">
                  <a:lumMod val="50000"/>
                </a:scheme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smtClean="0">
                <a:solidFill>
                  <a:schemeClr val="bg1"/>
                </a:solidFill>
                <a:latin typeface="Garamond" panose="02020404030301010803" pitchFamily="18" charset="0"/>
              </a:rPr>
              <a:t>2. </a:t>
            </a:r>
            <a:r>
              <a:rPr lang="en-US" sz="2800" b="1" dirty="0" smtClean="0">
                <a:solidFill>
                  <a:schemeClr val="bg1"/>
                </a:solidFill>
                <a:latin typeface="Garamond" panose="02020404030301010803" pitchFamily="18" charset="0"/>
              </a:rPr>
              <a:t>The </a:t>
            </a:r>
            <a:r>
              <a:rPr lang="en-US" sz="2800" b="1" dirty="0">
                <a:solidFill>
                  <a:schemeClr val="bg1"/>
                </a:solidFill>
                <a:latin typeface="Garamond" panose="02020404030301010803" pitchFamily="18" charset="0"/>
              </a:rPr>
              <a:t>societal impact gap </a:t>
            </a: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endParaRPr lang="hu-HU"/>
          </a:p>
        </p:txBody>
      </p:sp>
      <p:sp>
        <p:nvSpPr>
          <p:cNvPr id="6" name="Tartalom helye 5"/>
          <p:cNvSpPr>
            <a:spLocks noGrp="1"/>
          </p:cNvSpPr>
          <p:nvPr>
            <p:ph idx="1"/>
          </p:nvPr>
        </p:nvSpPr>
        <p:spPr/>
        <p:txBody>
          <a:bodyPr/>
          <a:lstStyle/>
          <a:p>
            <a:pPr marL="0" indent="0">
              <a:buNone/>
            </a:pPr>
            <a:r>
              <a:rPr lang="hu-HU" b="1" dirty="0" smtClean="0"/>
              <a:t>					</a:t>
            </a:r>
            <a:r>
              <a:rPr lang="hu-HU" b="1" dirty="0" err="1" smtClean="0"/>
              <a:t>Case</a:t>
            </a:r>
            <a:r>
              <a:rPr lang="hu-HU" b="1" dirty="0" smtClean="0"/>
              <a:t> </a:t>
            </a:r>
            <a:r>
              <a:rPr lang="hu-HU" b="1" dirty="0" err="1"/>
              <a:t>study</a:t>
            </a:r>
            <a:r>
              <a:rPr lang="hu-HU" b="1" dirty="0"/>
              <a:t> 4</a:t>
            </a:r>
            <a:r>
              <a:rPr lang="hu-HU" b="1" dirty="0" smtClean="0"/>
              <a:t>.</a:t>
            </a:r>
            <a:br>
              <a:rPr lang="hu-HU" b="1" dirty="0" smtClean="0"/>
            </a:br>
            <a:r>
              <a:rPr lang="hu-HU" b="1" dirty="0" smtClean="0"/>
              <a:t/>
            </a:r>
            <a:br>
              <a:rPr lang="hu-HU" b="1" dirty="0" smtClean="0"/>
            </a:br>
            <a:r>
              <a:rPr lang="hu-HU" b="1" dirty="0" err="1" smtClean="0"/>
              <a:t>Challenge</a:t>
            </a:r>
            <a:endParaRPr lang="hu-HU" b="1" dirty="0" smtClean="0"/>
          </a:p>
          <a:p>
            <a:pPr marL="0" indent="0">
              <a:buNone/>
            </a:pPr>
            <a:endParaRPr lang="hu-HU" b="1" dirty="0" smtClean="0"/>
          </a:p>
          <a:p>
            <a:pPr marL="0" indent="0">
              <a:buNone/>
            </a:pPr>
            <a:endParaRPr lang="hu-HU" b="1" dirty="0"/>
          </a:p>
          <a:p>
            <a:pPr marL="0" indent="0">
              <a:buNone/>
            </a:pPr>
            <a:endParaRPr lang="hu-HU" b="1" dirty="0"/>
          </a:p>
          <a:p>
            <a:pPr marL="0" indent="0">
              <a:buNone/>
            </a:pPr>
            <a:r>
              <a:rPr lang="hu-HU" b="1" dirty="0" err="1" smtClean="0"/>
              <a:t>Potential</a:t>
            </a:r>
            <a:r>
              <a:rPr lang="hu-HU" b="1" dirty="0" smtClean="0"/>
              <a:t> </a:t>
            </a:r>
            <a:r>
              <a:rPr lang="hu-HU" b="1" dirty="0" err="1" smtClean="0"/>
              <a:t>for</a:t>
            </a:r>
            <a:r>
              <a:rPr lang="hu-HU" b="1" dirty="0" smtClean="0"/>
              <a:t> </a:t>
            </a:r>
            <a:r>
              <a:rPr lang="hu-HU" b="1" dirty="0" err="1" smtClean="0"/>
              <a:t>impact</a:t>
            </a:r>
            <a:endParaRPr lang="hu-HU" b="1" dirty="0" smtClean="0"/>
          </a:p>
          <a:p>
            <a:pPr marL="0" indent="0">
              <a:buNone/>
            </a:pPr>
            <a:endParaRPr lang="hu-HU" b="1" dirty="0"/>
          </a:p>
          <a:p>
            <a:pPr marL="0" indent="0">
              <a:buNone/>
            </a:pPr>
            <a:endParaRPr lang="hu-HU" b="1" dirty="0" smtClean="0"/>
          </a:p>
          <a:p>
            <a:pPr marL="0" indent="0">
              <a:buNone/>
            </a:pPr>
            <a:r>
              <a:rPr lang="hu-HU" dirty="0" smtClean="0"/>
              <a:t/>
            </a:r>
            <a:br>
              <a:rPr lang="hu-HU" dirty="0" smtClean="0"/>
            </a:br>
            <a:endParaRPr lang="hu-HU" dirty="0" smtClean="0"/>
          </a:p>
          <a:p>
            <a:pPr marL="0" indent="0">
              <a:buNone/>
            </a:pPr>
            <a:r>
              <a:rPr lang="hu-HU" dirty="0" smtClean="0"/>
              <a:t>	</a:t>
            </a:r>
            <a:endParaRPr lang="hu-HU" dirty="0"/>
          </a:p>
        </p:txBody>
      </p:sp>
    </p:spTree>
    <p:extLst>
      <p:ext uri="{BB962C8B-B14F-4D97-AF65-F5344CB8AC3E}">
        <p14:creationId xmlns:p14="http://schemas.microsoft.com/office/powerpoint/2010/main" val="178764919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66299" y="1274716"/>
            <a:ext cx="12227300" cy="60939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err="1" smtClean="0">
                <a:solidFill>
                  <a:schemeClr val="bg1"/>
                </a:solidFill>
                <a:latin typeface="Garamond" panose="02020404030301010803" pitchFamily="18" charset="0"/>
              </a:rPr>
              <a:t>What</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do</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we</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mean</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by</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research</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impact</a:t>
            </a:r>
            <a:r>
              <a:rPr lang="hu-HU" sz="2800" b="1" dirty="0" smtClean="0">
                <a:solidFill>
                  <a:schemeClr val="bg1"/>
                </a:solidFill>
                <a:latin typeface="Garamond" panose="02020404030301010803" pitchFamily="18" charset="0"/>
              </a:rPr>
              <a:t>?</a:t>
            </a:r>
            <a:endParaRPr lang="en-US" sz="2800" b="1" dirty="0">
              <a:solidFill>
                <a:schemeClr val="bg1"/>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endParaRPr lang="hu-HU"/>
          </a:p>
        </p:txBody>
      </p:sp>
      <p:sp>
        <p:nvSpPr>
          <p:cNvPr id="10" name="Tartalom helye 9"/>
          <p:cNvSpPr>
            <a:spLocks noGrp="1"/>
          </p:cNvSpPr>
          <p:nvPr>
            <p:ph sz="half" idx="1"/>
          </p:nvPr>
        </p:nvSpPr>
        <p:spPr>
          <a:xfrm>
            <a:off x="226646" y="1884114"/>
            <a:ext cx="5080000" cy="4572000"/>
          </a:xfrm>
        </p:spPr>
        <p:txBody>
          <a:bodyPr/>
          <a:lstStyle/>
          <a:p>
            <a:endParaRPr lang="hu-HU" sz="2400" dirty="0" smtClean="0"/>
          </a:p>
          <a:p>
            <a:pPr marL="0" indent="0">
              <a:buNone/>
            </a:pPr>
            <a:r>
              <a:rPr lang="en-US" sz="2400" dirty="0" smtClean="0"/>
              <a:t>Scientists </a:t>
            </a:r>
            <a:r>
              <a:rPr lang="en-US" sz="2400" dirty="0"/>
              <a:t>want research impact </a:t>
            </a:r>
          </a:p>
          <a:p>
            <a:pPr marL="0" indent="0">
              <a:buNone/>
            </a:pPr>
            <a:r>
              <a:rPr lang="en-US" sz="2400" dirty="0"/>
              <a:t>Politicians want research impact</a:t>
            </a:r>
          </a:p>
          <a:p>
            <a:pPr marL="0" indent="0">
              <a:buNone/>
            </a:pPr>
            <a:r>
              <a:rPr lang="en-US" sz="2400" dirty="0"/>
              <a:t>European citizens want research impact</a:t>
            </a:r>
          </a:p>
          <a:p>
            <a:pPr marL="0" indent="0">
              <a:buNone/>
            </a:pPr>
            <a:r>
              <a:rPr lang="en-US" sz="2400" dirty="0"/>
              <a:t>Industry wants research impact</a:t>
            </a:r>
          </a:p>
          <a:p>
            <a:pPr marL="0" indent="0">
              <a:buNone/>
            </a:pPr>
            <a:r>
              <a:rPr lang="en-US" sz="2400" dirty="0"/>
              <a:t>I want research impact</a:t>
            </a:r>
          </a:p>
          <a:p>
            <a:endParaRPr lang="hu-HU" dirty="0"/>
          </a:p>
        </p:txBody>
      </p:sp>
      <p:sp>
        <p:nvSpPr>
          <p:cNvPr id="11" name="Tartalom helye 10"/>
          <p:cNvSpPr>
            <a:spLocks noGrp="1"/>
          </p:cNvSpPr>
          <p:nvPr>
            <p:ph sz="half" idx="2"/>
          </p:nvPr>
        </p:nvSpPr>
        <p:spPr>
          <a:xfrm>
            <a:off x="5559462" y="1958381"/>
            <a:ext cx="6171429" cy="4572000"/>
          </a:xfrm>
        </p:spPr>
        <p:txBody>
          <a:bodyPr/>
          <a:lstStyle/>
          <a:p>
            <a:endParaRPr lang="hu-HU" sz="2400" dirty="0" smtClean="0"/>
          </a:p>
          <a:p>
            <a:pPr marL="0" indent="0">
              <a:buNone/>
            </a:pPr>
            <a:r>
              <a:rPr lang="hu-HU" sz="2400" dirty="0"/>
              <a:t>	</a:t>
            </a:r>
            <a:r>
              <a:rPr lang="en-US" sz="2400" dirty="0" smtClean="0"/>
              <a:t>Scientists </a:t>
            </a:r>
            <a:r>
              <a:rPr lang="en-US" sz="2400" dirty="0"/>
              <a:t>want </a:t>
            </a:r>
          </a:p>
          <a:p>
            <a:pPr marL="0" indent="0">
              <a:buNone/>
            </a:pPr>
            <a:r>
              <a:rPr lang="hu-HU" sz="2400" dirty="0" smtClean="0"/>
              <a:t>	</a:t>
            </a:r>
            <a:r>
              <a:rPr lang="en-US" sz="2400" dirty="0" smtClean="0"/>
              <a:t>Politicians want</a:t>
            </a:r>
            <a:endParaRPr lang="en-US" sz="2400" dirty="0"/>
          </a:p>
          <a:p>
            <a:pPr marL="0" indent="0">
              <a:buNone/>
            </a:pPr>
            <a:r>
              <a:rPr lang="hu-HU" sz="2400" dirty="0" smtClean="0"/>
              <a:t>	</a:t>
            </a:r>
            <a:r>
              <a:rPr lang="en-US" sz="2400" dirty="0" smtClean="0"/>
              <a:t>European </a:t>
            </a:r>
            <a:r>
              <a:rPr lang="en-US" sz="2400" dirty="0"/>
              <a:t>citizens want </a:t>
            </a:r>
            <a:endParaRPr lang="hu-HU" sz="2400" dirty="0" smtClean="0"/>
          </a:p>
          <a:p>
            <a:pPr marL="0" indent="0">
              <a:buNone/>
            </a:pPr>
            <a:r>
              <a:rPr lang="hu-HU" sz="2400" dirty="0" smtClean="0"/>
              <a:t>	</a:t>
            </a:r>
            <a:r>
              <a:rPr lang="en-US" sz="2400" dirty="0" smtClean="0"/>
              <a:t>Industry wants</a:t>
            </a:r>
            <a:endParaRPr lang="en-US" sz="2400" dirty="0"/>
          </a:p>
          <a:p>
            <a:pPr marL="0" indent="0">
              <a:buNone/>
            </a:pPr>
            <a:r>
              <a:rPr lang="hu-HU" sz="2400" dirty="0" smtClean="0"/>
              <a:t>	</a:t>
            </a:r>
            <a:r>
              <a:rPr lang="en-US" sz="2400" dirty="0" smtClean="0"/>
              <a:t>I want</a:t>
            </a:r>
            <a:endParaRPr lang="en-US" sz="2400" dirty="0"/>
          </a:p>
          <a:p>
            <a:endParaRPr lang="hu-HU" dirty="0"/>
          </a:p>
        </p:txBody>
      </p:sp>
      <p:sp>
        <p:nvSpPr>
          <p:cNvPr id="12" name="Egyenlő 11"/>
          <p:cNvSpPr/>
          <p:nvPr/>
        </p:nvSpPr>
        <p:spPr bwMode="auto">
          <a:xfrm>
            <a:off x="5246848" y="3129219"/>
            <a:ext cx="620486" cy="653143"/>
          </a:xfrm>
          <a:prstGeom prst="mathEqual">
            <a:avLst/>
          </a:prstGeom>
          <a:solidFill>
            <a:srgbClr val="00B0F0"/>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0" i="0" u="none" strike="noStrike" cap="none" normalizeH="0" baseline="0">
              <a:ln>
                <a:noFill/>
              </a:ln>
              <a:solidFill>
                <a:schemeClr val="tx1"/>
              </a:solidFill>
              <a:effectLst/>
              <a:latin typeface="Times" pitchFamily="-1" charset="0"/>
            </a:endParaRPr>
          </a:p>
        </p:txBody>
      </p:sp>
    </p:spTree>
    <p:extLst>
      <p:ext uri="{BB962C8B-B14F-4D97-AF65-F5344CB8AC3E}">
        <p14:creationId xmlns:p14="http://schemas.microsoft.com/office/powerpoint/2010/main" val="251275942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7649" y="1995649"/>
            <a:ext cx="12192001" cy="461665"/>
          </a:xfrm>
          <a:prstGeom prst="rect">
            <a:avLst/>
          </a:prstGeom>
          <a:noFill/>
        </p:spPr>
        <p:txBody>
          <a:bodyPr wrap="square" rtlCol="0">
            <a:spAutoFit/>
          </a:bodyPr>
          <a:lstStyle/>
          <a:p>
            <a:pPr algn="ctr"/>
            <a:r>
              <a:rPr lang="hu-HU" sz="2400" b="1" dirty="0" err="1" smtClean="0">
                <a:solidFill>
                  <a:schemeClr val="tx1">
                    <a:lumMod val="50000"/>
                  </a:schemeClr>
                </a:solidFill>
                <a:latin typeface="Calibri" panose="020F0502020204030204" pitchFamily="34" charset="0"/>
                <a:cs typeface="Calibri" panose="020F0502020204030204" pitchFamily="34" charset="0"/>
              </a:rPr>
              <a:t>Why</a:t>
            </a:r>
            <a:r>
              <a:rPr lang="hu-HU" sz="2400" b="1" dirty="0" smtClean="0">
                <a:solidFill>
                  <a:schemeClr val="tx1">
                    <a:lumMod val="50000"/>
                  </a:schemeClr>
                </a:solidFill>
                <a:latin typeface="Calibri" panose="020F0502020204030204" pitchFamily="34" charset="0"/>
                <a:cs typeface="Calibri" panose="020F0502020204030204" pitchFamily="34" charset="0"/>
              </a:rPr>
              <a:t>? </a:t>
            </a:r>
            <a:r>
              <a:rPr lang="hu-HU" sz="2400" b="1" dirty="0" err="1" smtClean="0">
                <a:solidFill>
                  <a:schemeClr val="tx1">
                    <a:lumMod val="50000"/>
                  </a:schemeClr>
                </a:solidFill>
                <a:latin typeface="Calibri" panose="020F0502020204030204" pitchFamily="34" charset="0"/>
                <a:cs typeface="Calibri" panose="020F0502020204030204" pitchFamily="34" charset="0"/>
              </a:rPr>
              <a:t>Possible</a:t>
            </a:r>
            <a:r>
              <a:rPr lang="hu-HU" sz="2400" b="1" dirty="0" smtClean="0">
                <a:solidFill>
                  <a:schemeClr val="tx1">
                    <a:lumMod val="50000"/>
                  </a:schemeClr>
                </a:solidFill>
                <a:latin typeface="Calibri" panose="020F0502020204030204" pitchFamily="34" charset="0"/>
                <a:cs typeface="Calibri" panose="020F0502020204030204" pitchFamily="34" charset="0"/>
              </a:rPr>
              <a:t> </a:t>
            </a:r>
            <a:r>
              <a:rPr lang="hu-HU" sz="2400" b="1" dirty="0" err="1" smtClean="0">
                <a:solidFill>
                  <a:schemeClr val="tx1">
                    <a:lumMod val="50000"/>
                  </a:schemeClr>
                </a:solidFill>
                <a:latin typeface="Calibri" panose="020F0502020204030204" pitchFamily="34" charset="0"/>
                <a:cs typeface="Calibri" panose="020F0502020204030204" pitchFamily="34" charset="0"/>
              </a:rPr>
              <a:t>causes</a:t>
            </a:r>
            <a:r>
              <a:rPr lang="hu-HU" sz="2400" b="1" dirty="0" smtClean="0">
                <a:solidFill>
                  <a:schemeClr val="tx1">
                    <a:lumMod val="50000"/>
                  </a:schemeClr>
                </a:solidFill>
                <a:latin typeface="Calibri" panose="020F0502020204030204" pitchFamily="34" charset="0"/>
                <a:cs typeface="Calibri" panose="020F0502020204030204" pitchFamily="34" charset="0"/>
              </a:rPr>
              <a:t> of </a:t>
            </a:r>
            <a:r>
              <a:rPr lang="hu-HU" sz="2400" b="1" dirty="0" err="1" smtClean="0">
                <a:solidFill>
                  <a:schemeClr val="tx1">
                    <a:lumMod val="50000"/>
                  </a:schemeClr>
                </a:solidFill>
                <a:latin typeface="Calibri" panose="020F0502020204030204" pitchFamily="34" charset="0"/>
                <a:cs typeface="Calibri" panose="020F0502020204030204" pitchFamily="34" charset="0"/>
              </a:rPr>
              <a:t>impact</a:t>
            </a:r>
            <a:r>
              <a:rPr lang="hu-HU" sz="2400" b="1" dirty="0" smtClean="0">
                <a:solidFill>
                  <a:schemeClr val="tx1">
                    <a:lumMod val="50000"/>
                  </a:schemeClr>
                </a:solidFill>
                <a:latin typeface="Calibri" panose="020F0502020204030204" pitchFamily="34" charset="0"/>
                <a:cs typeface="Calibri" panose="020F0502020204030204" pitchFamily="34" charset="0"/>
              </a:rPr>
              <a:t> </a:t>
            </a:r>
            <a:r>
              <a:rPr lang="hu-HU" sz="2400" b="1" dirty="0" err="1" smtClean="0">
                <a:solidFill>
                  <a:schemeClr val="tx1">
                    <a:lumMod val="50000"/>
                  </a:schemeClr>
                </a:solidFill>
                <a:latin typeface="Calibri" panose="020F0502020204030204" pitchFamily="34" charset="0"/>
                <a:cs typeface="Calibri" panose="020F0502020204030204" pitchFamily="34" charset="0"/>
              </a:rPr>
              <a:t>gap</a:t>
            </a:r>
            <a:endParaRPr lang="nl-NL" sz="2400" b="1" dirty="0" smtClean="0">
              <a:solidFill>
                <a:schemeClr val="tx1">
                  <a:lumMod val="50000"/>
                </a:schemeClr>
              </a:solidFill>
              <a:latin typeface="Calibri" panose="020F0502020204030204" pitchFamily="34" charset="0"/>
              <a:cs typeface="Calibri" panose="020F0502020204030204" pitchFamily="34"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35300" y="1250954"/>
            <a:ext cx="12227300" cy="60939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smtClean="0">
                <a:solidFill>
                  <a:schemeClr val="bg1"/>
                </a:solidFill>
                <a:latin typeface="Garamond" panose="02020404030301010803" pitchFamily="18" charset="0"/>
              </a:rPr>
              <a:t>3. </a:t>
            </a:r>
            <a:r>
              <a:rPr lang="hu-HU" sz="2800" b="1" dirty="0" err="1" smtClean="0">
                <a:solidFill>
                  <a:schemeClr val="bg1"/>
                </a:solidFill>
                <a:latin typeface="Garamond" panose="02020404030301010803" pitchFamily="18" charset="0"/>
              </a:rPr>
              <a:t>Getting</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ready</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for</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bridging</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the</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impact</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gap</a:t>
            </a:r>
            <a:endParaRPr lang="en-US" sz="2800" b="1" dirty="0">
              <a:solidFill>
                <a:schemeClr val="bg1"/>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r>
              <a:rPr lang="hu-HU" dirty="0" err="1" smtClean="0"/>
              <a:t>sz</a:t>
            </a:r>
            <a:endParaRPr lang="hu-HU" dirty="0"/>
          </a:p>
        </p:txBody>
      </p:sp>
      <p:sp>
        <p:nvSpPr>
          <p:cNvPr id="5" name="Jobbra nyíl 4"/>
          <p:cNvSpPr/>
          <p:nvPr/>
        </p:nvSpPr>
        <p:spPr bwMode="auto">
          <a:xfrm>
            <a:off x="1255900" y="4082143"/>
            <a:ext cx="9715500" cy="840922"/>
          </a:xfrm>
          <a:prstGeom prst="rightArrow">
            <a:avLst/>
          </a:prstGeom>
          <a:solidFill>
            <a:srgbClr val="00B0F0"/>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hu-HU" dirty="0" err="1">
                <a:latin typeface="Calibri" panose="020F0502020204030204" pitchFamily="34" charset="0"/>
                <a:cs typeface="Calibri" panose="020F0502020204030204" pitchFamily="34" charset="0"/>
              </a:rPr>
              <a:t>c</a:t>
            </a:r>
            <a:r>
              <a:rPr kumimoji="0" lang="hu-HU" b="0"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omplexity</a:t>
            </a:r>
            <a:r>
              <a:rPr kumimoji="0" lang="hu-HU"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of </a:t>
            </a:r>
            <a:r>
              <a:rPr kumimoji="0" lang="hu-HU"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handling</a:t>
            </a:r>
            <a:endParaRPr kumimoji="0" lang="hu-HU"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6" name="Tekstvak 21"/>
          <p:cNvSpPr txBox="1"/>
          <p:nvPr/>
        </p:nvSpPr>
        <p:spPr>
          <a:xfrm>
            <a:off x="-35300" y="3056516"/>
            <a:ext cx="12192001" cy="461665"/>
          </a:xfrm>
          <a:prstGeom prst="rect">
            <a:avLst/>
          </a:prstGeom>
          <a:noFill/>
        </p:spPr>
        <p:txBody>
          <a:bodyPr wrap="square" rtlCol="0">
            <a:spAutoFit/>
          </a:bodyPr>
          <a:lstStyle/>
          <a:p>
            <a:pPr algn="ctr"/>
            <a:r>
              <a:rPr lang="hu-HU" sz="2400" b="1" dirty="0" err="1" smtClean="0">
                <a:solidFill>
                  <a:schemeClr val="tx1">
                    <a:lumMod val="50000"/>
                  </a:schemeClr>
                </a:solidFill>
                <a:latin typeface="Calibri" panose="020F0502020204030204" pitchFamily="34" charset="0"/>
                <a:cs typeface="Calibri" panose="020F0502020204030204" pitchFamily="34" charset="0"/>
              </a:rPr>
              <a:t>How</a:t>
            </a:r>
            <a:r>
              <a:rPr lang="hu-HU" sz="2400" b="1" dirty="0" smtClean="0">
                <a:solidFill>
                  <a:schemeClr val="tx1">
                    <a:lumMod val="50000"/>
                  </a:schemeClr>
                </a:solidFill>
                <a:latin typeface="Calibri" panose="020F0502020204030204" pitchFamily="34" charset="0"/>
                <a:cs typeface="Calibri" panose="020F0502020204030204" pitchFamily="34" charset="0"/>
              </a:rPr>
              <a:t>? </a:t>
            </a:r>
            <a:r>
              <a:rPr lang="hu-HU" sz="2400" b="1" dirty="0" err="1" smtClean="0">
                <a:solidFill>
                  <a:schemeClr val="tx1">
                    <a:lumMod val="50000"/>
                  </a:schemeClr>
                </a:solidFill>
                <a:latin typeface="Calibri" panose="020F0502020204030204" pitchFamily="34" charset="0"/>
                <a:cs typeface="Calibri" panose="020F0502020204030204" pitchFamily="34" charset="0"/>
              </a:rPr>
              <a:t>Tools</a:t>
            </a:r>
            <a:r>
              <a:rPr lang="hu-HU" sz="2400" b="1" dirty="0" smtClean="0">
                <a:solidFill>
                  <a:schemeClr val="tx1">
                    <a:lumMod val="50000"/>
                  </a:schemeClr>
                </a:solidFill>
                <a:latin typeface="Calibri" panose="020F0502020204030204" pitchFamily="34" charset="0"/>
                <a:cs typeface="Calibri" panose="020F0502020204030204" pitchFamily="34" charset="0"/>
              </a:rPr>
              <a:t> </a:t>
            </a:r>
            <a:r>
              <a:rPr lang="hu-HU" sz="2400" b="1" dirty="0" err="1" smtClean="0">
                <a:solidFill>
                  <a:schemeClr val="tx1">
                    <a:lumMod val="50000"/>
                  </a:schemeClr>
                </a:solidFill>
                <a:latin typeface="Calibri" panose="020F0502020204030204" pitchFamily="34" charset="0"/>
                <a:cs typeface="Calibri" panose="020F0502020204030204" pitchFamily="34" charset="0"/>
              </a:rPr>
              <a:t>to</a:t>
            </a:r>
            <a:r>
              <a:rPr lang="hu-HU" sz="2400" b="1" dirty="0" smtClean="0">
                <a:solidFill>
                  <a:schemeClr val="tx1">
                    <a:lumMod val="50000"/>
                  </a:schemeClr>
                </a:solidFill>
                <a:latin typeface="Calibri" panose="020F0502020204030204" pitchFamily="34" charset="0"/>
                <a:cs typeface="Calibri" panose="020F0502020204030204" pitchFamily="34" charset="0"/>
              </a:rPr>
              <a:t> </a:t>
            </a:r>
            <a:r>
              <a:rPr lang="hu-HU" sz="2400" b="1" dirty="0" err="1" smtClean="0">
                <a:solidFill>
                  <a:schemeClr val="tx1">
                    <a:lumMod val="50000"/>
                  </a:schemeClr>
                </a:solidFill>
                <a:latin typeface="Calibri" panose="020F0502020204030204" pitchFamily="34" charset="0"/>
                <a:cs typeface="Calibri" panose="020F0502020204030204" pitchFamily="34" charset="0"/>
              </a:rPr>
              <a:t>overcome</a:t>
            </a:r>
            <a:r>
              <a:rPr lang="hu-HU" sz="2400" b="1" dirty="0" smtClean="0">
                <a:solidFill>
                  <a:schemeClr val="tx1">
                    <a:lumMod val="50000"/>
                  </a:schemeClr>
                </a:solidFill>
                <a:latin typeface="Calibri" panose="020F0502020204030204" pitchFamily="34" charset="0"/>
                <a:cs typeface="Calibri" panose="020F0502020204030204" pitchFamily="34" charset="0"/>
              </a:rPr>
              <a:t> </a:t>
            </a:r>
            <a:r>
              <a:rPr lang="hu-HU" sz="2400" b="1" dirty="0" err="1" smtClean="0">
                <a:solidFill>
                  <a:schemeClr val="tx1">
                    <a:lumMod val="50000"/>
                  </a:schemeClr>
                </a:solidFill>
                <a:latin typeface="Calibri" panose="020F0502020204030204" pitchFamily="34" charset="0"/>
                <a:cs typeface="Calibri" panose="020F0502020204030204" pitchFamily="34" charset="0"/>
              </a:rPr>
              <a:t>impact</a:t>
            </a:r>
            <a:r>
              <a:rPr lang="hu-HU" sz="2400" b="1" dirty="0" smtClean="0">
                <a:solidFill>
                  <a:schemeClr val="tx1">
                    <a:lumMod val="50000"/>
                  </a:schemeClr>
                </a:solidFill>
                <a:latin typeface="Calibri" panose="020F0502020204030204" pitchFamily="34" charset="0"/>
                <a:cs typeface="Calibri" panose="020F0502020204030204" pitchFamily="34" charset="0"/>
              </a:rPr>
              <a:t> </a:t>
            </a:r>
            <a:r>
              <a:rPr lang="hu-HU" sz="2400" b="1" dirty="0" err="1" smtClean="0">
                <a:solidFill>
                  <a:schemeClr val="tx1">
                    <a:lumMod val="50000"/>
                  </a:schemeClr>
                </a:solidFill>
                <a:latin typeface="Calibri" panose="020F0502020204030204" pitchFamily="34" charset="0"/>
                <a:cs typeface="Calibri" panose="020F0502020204030204" pitchFamily="34" charset="0"/>
              </a:rPr>
              <a:t>gap</a:t>
            </a:r>
            <a:endParaRPr lang="nl-NL" sz="2400" b="1" dirty="0" smtClean="0">
              <a:solidFill>
                <a:schemeClr val="tx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342345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35300" y="1250954"/>
            <a:ext cx="12227300" cy="60939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smtClean="0">
                <a:solidFill>
                  <a:schemeClr val="bg1"/>
                </a:solidFill>
                <a:latin typeface="Garamond" panose="02020404030301010803" pitchFamily="18" charset="0"/>
              </a:rPr>
              <a:t>3. </a:t>
            </a:r>
            <a:r>
              <a:rPr lang="hu-HU" sz="2800" b="1" dirty="0" err="1" smtClean="0">
                <a:solidFill>
                  <a:schemeClr val="bg1"/>
                </a:solidFill>
                <a:latin typeface="Garamond" panose="02020404030301010803" pitchFamily="18" charset="0"/>
              </a:rPr>
              <a:t>Getting</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ready</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for</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bridging</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the</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impact</a:t>
            </a:r>
            <a:r>
              <a:rPr lang="hu-HU" sz="2800" b="1" dirty="0" smtClean="0">
                <a:solidFill>
                  <a:schemeClr val="bg1"/>
                </a:solidFill>
                <a:latin typeface="Garamond" panose="02020404030301010803" pitchFamily="18" charset="0"/>
              </a:rPr>
              <a:t> </a:t>
            </a:r>
            <a:r>
              <a:rPr lang="hu-HU" sz="2800" b="1" dirty="0" err="1" smtClean="0">
                <a:solidFill>
                  <a:schemeClr val="bg1"/>
                </a:solidFill>
                <a:latin typeface="Garamond" panose="02020404030301010803" pitchFamily="18" charset="0"/>
              </a:rPr>
              <a:t>gap</a:t>
            </a:r>
            <a:endParaRPr lang="en-US" sz="2800" b="1" dirty="0">
              <a:solidFill>
                <a:schemeClr val="bg1"/>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r>
              <a:rPr lang="hu-HU" dirty="0" err="1" smtClean="0"/>
              <a:t>sz</a:t>
            </a:r>
            <a:endParaRPr lang="hu-HU" dirty="0"/>
          </a:p>
        </p:txBody>
      </p:sp>
      <p:sp>
        <p:nvSpPr>
          <p:cNvPr id="6" name="Tartalom helye 5"/>
          <p:cNvSpPr>
            <a:spLocks noGrp="1"/>
          </p:cNvSpPr>
          <p:nvPr>
            <p:ph idx="1"/>
          </p:nvPr>
        </p:nvSpPr>
        <p:spPr/>
        <p:txBody>
          <a:bodyPr/>
          <a:lstStyle/>
          <a:p>
            <a:pPr marL="0" indent="0" algn="ctr">
              <a:buNone/>
            </a:pPr>
            <a:endParaRPr lang="hu-HU" dirty="0" smtClean="0"/>
          </a:p>
          <a:p>
            <a:pPr marL="0" indent="0" algn="ctr">
              <a:buNone/>
            </a:pPr>
            <a:r>
              <a:rPr lang="hu-HU" sz="4800" b="1" dirty="0" err="1" smtClean="0"/>
              <a:t>Impact</a:t>
            </a:r>
            <a:r>
              <a:rPr lang="hu-HU" sz="4800" b="1" dirty="0" smtClean="0"/>
              <a:t> </a:t>
            </a:r>
            <a:r>
              <a:rPr lang="hu-HU" sz="4800" b="1" dirty="0" err="1" smtClean="0"/>
              <a:t>risk</a:t>
            </a:r>
            <a:r>
              <a:rPr lang="hu-HU" sz="4800" b="1" dirty="0" smtClean="0"/>
              <a:t> </a:t>
            </a:r>
            <a:r>
              <a:rPr lang="hu-HU" sz="4800" b="1" dirty="0" err="1" smtClean="0"/>
              <a:t>assessment</a:t>
            </a:r>
            <a:r>
              <a:rPr lang="hu-HU" sz="4800" b="1" dirty="0" smtClean="0"/>
              <a:t> </a:t>
            </a:r>
            <a:r>
              <a:rPr lang="hu-HU" dirty="0" smtClean="0"/>
              <a:t/>
            </a:r>
            <a:br>
              <a:rPr lang="hu-HU" dirty="0" smtClean="0"/>
            </a:br>
            <a:endParaRPr lang="hu-HU" dirty="0" smtClean="0"/>
          </a:p>
          <a:p>
            <a:pPr marL="0" indent="0" algn="ctr">
              <a:buNone/>
            </a:pPr>
            <a:endParaRPr lang="hu-HU" dirty="0"/>
          </a:p>
        </p:txBody>
      </p:sp>
      <p:sp>
        <p:nvSpPr>
          <p:cNvPr id="7" name="Ellipszis 6"/>
          <p:cNvSpPr/>
          <p:nvPr/>
        </p:nvSpPr>
        <p:spPr bwMode="auto">
          <a:xfrm>
            <a:off x="2310494" y="3722914"/>
            <a:ext cx="7429500" cy="1461407"/>
          </a:xfrm>
          <a:prstGeom prst="ellipse">
            <a:avLst/>
          </a:prstGeom>
          <a:solidFill>
            <a:srgbClr val="00B0F0"/>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hu-HU" sz="2400" dirty="0" smtClean="0"/>
          </a:p>
          <a:p>
            <a:pPr algn="ctr" eaLnBrk="0" fontAlgn="base" hangingPunct="0">
              <a:spcBef>
                <a:spcPct val="0"/>
              </a:spcBef>
              <a:spcAft>
                <a:spcPct val="0"/>
              </a:spcAft>
            </a:pPr>
            <a:r>
              <a:rPr lang="hu-HU" sz="2400" b="1" dirty="0" err="1" smtClean="0"/>
              <a:t>not</a:t>
            </a:r>
            <a:r>
              <a:rPr lang="hu-HU" sz="2400" b="1" dirty="0" smtClean="0"/>
              <a:t> </a:t>
            </a:r>
            <a:r>
              <a:rPr lang="hu-HU" sz="2400" b="1" dirty="0"/>
              <a:t>a </a:t>
            </a:r>
            <a:r>
              <a:rPr lang="hu-HU" sz="2400" b="1" dirty="0" err="1"/>
              <a:t>complex</a:t>
            </a:r>
            <a:r>
              <a:rPr lang="hu-HU" sz="2400" b="1" dirty="0"/>
              <a:t> </a:t>
            </a:r>
            <a:r>
              <a:rPr lang="hu-HU" sz="2400" b="1" dirty="0" err="1"/>
              <a:t>procedure</a:t>
            </a:r>
            <a:r>
              <a:rPr lang="hu-HU" sz="2400" b="1" dirty="0"/>
              <a:t>, </a:t>
            </a:r>
            <a:endParaRPr lang="hu-HU" sz="2400" b="1" dirty="0" smtClean="0"/>
          </a:p>
          <a:p>
            <a:pPr algn="ctr" eaLnBrk="0" fontAlgn="base" hangingPunct="0">
              <a:spcBef>
                <a:spcPct val="0"/>
              </a:spcBef>
              <a:spcAft>
                <a:spcPct val="0"/>
              </a:spcAft>
            </a:pPr>
            <a:r>
              <a:rPr lang="hu-HU" sz="2400" b="1" dirty="0" err="1" smtClean="0"/>
              <a:t>but</a:t>
            </a:r>
            <a:r>
              <a:rPr lang="hu-HU" sz="2400" b="1" dirty="0" smtClean="0"/>
              <a:t> </a:t>
            </a:r>
            <a:r>
              <a:rPr lang="hu-HU" sz="2400" b="1" dirty="0"/>
              <a:t>an honest </a:t>
            </a:r>
            <a:r>
              <a:rPr lang="hu-HU" sz="2400" b="1" dirty="0" err="1"/>
              <a:t>procedure</a:t>
            </a:r>
            <a:endParaRPr lang="hu-HU" sz="2400" b="1" dirty="0"/>
          </a:p>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0" i="0" u="none" strike="noStrike" cap="none" normalizeH="0" baseline="0" dirty="0">
              <a:ln>
                <a:noFill/>
              </a:ln>
              <a:solidFill>
                <a:schemeClr val="tx1"/>
              </a:solidFill>
              <a:effectLst/>
              <a:latin typeface="Times" pitchFamily="-1" charset="0"/>
            </a:endParaRPr>
          </a:p>
        </p:txBody>
      </p:sp>
    </p:spTree>
    <p:extLst>
      <p:ext uri="{BB962C8B-B14F-4D97-AF65-F5344CB8AC3E}">
        <p14:creationId xmlns:p14="http://schemas.microsoft.com/office/powerpoint/2010/main" val="30052660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2457315"/>
            <a:ext cx="12192001" cy="861774"/>
          </a:xfrm>
          <a:prstGeom prst="rect">
            <a:avLst/>
          </a:prstGeom>
          <a:noFill/>
        </p:spPr>
        <p:txBody>
          <a:bodyPr wrap="square" rtlCol="0">
            <a:spAutoFit/>
          </a:bodyPr>
          <a:lstStyle/>
          <a:p>
            <a:pPr algn="ctr"/>
            <a:r>
              <a:rPr lang="hu-HU" sz="3200" b="1" dirty="0" err="1" smtClean="0"/>
              <a:t>Impact</a:t>
            </a:r>
            <a:r>
              <a:rPr lang="hu-HU" sz="3200" b="1" dirty="0" smtClean="0"/>
              <a:t> </a:t>
            </a:r>
            <a:r>
              <a:rPr lang="hu-HU" sz="3200" b="1" dirty="0" err="1" smtClean="0"/>
              <a:t>risk</a:t>
            </a:r>
            <a:r>
              <a:rPr lang="hu-HU" sz="3200" b="1" dirty="0" smtClean="0"/>
              <a:t> </a:t>
            </a:r>
            <a:r>
              <a:rPr lang="hu-HU" sz="3200" b="1" dirty="0" err="1" smtClean="0"/>
              <a:t>assesment</a:t>
            </a:r>
            <a:endParaRPr lang="hu-HU" sz="3200" b="1" dirty="0"/>
          </a:p>
          <a:p>
            <a:pPr algn="ctr"/>
            <a:endParaRPr lang="nl-NL" i="1" dirty="0" smtClean="0">
              <a:solidFill>
                <a:schemeClr val="tx1">
                  <a:lumMod val="50000"/>
                </a:scheme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a:solidFill>
                  <a:schemeClr val="bg1"/>
                </a:solidFill>
                <a:latin typeface="Garamond" panose="02020404030301010803" pitchFamily="18" charset="0"/>
              </a:rPr>
              <a:t>3. </a:t>
            </a:r>
            <a:r>
              <a:rPr lang="hu-HU" sz="2800" b="1" dirty="0" err="1">
                <a:solidFill>
                  <a:schemeClr val="bg1"/>
                </a:solidFill>
                <a:latin typeface="Garamond" panose="02020404030301010803" pitchFamily="18" charset="0"/>
              </a:rPr>
              <a:t>Getting</a:t>
            </a:r>
            <a:r>
              <a:rPr lang="hu-HU" sz="2800" b="1" dirty="0">
                <a:solidFill>
                  <a:schemeClr val="bg1"/>
                </a:solidFill>
                <a:latin typeface="Garamond" panose="02020404030301010803" pitchFamily="18" charset="0"/>
              </a:rPr>
              <a:t> </a:t>
            </a:r>
            <a:r>
              <a:rPr lang="hu-HU" sz="2800" b="1" dirty="0" err="1">
                <a:solidFill>
                  <a:schemeClr val="bg1"/>
                </a:solidFill>
                <a:latin typeface="Garamond" panose="02020404030301010803" pitchFamily="18" charset="0"/>
              </a:rPr>
              <a:t>ready</a:t>
            </a:r>
            <a:r>
              <a:rPr lang="hu-HU" sz="2800" b="1" dirty="0">
                <a:solidFill>
                  <a:schemeClr val="bg1"/>
                </a:solidFill>
                <a:latin typeface="Garamond" panose="02020404030301010803" pitchFamily="18" charset="0"/>
              </a:rPr>
              <a:t> </a:t>
            </a:r>
            <a:r>
              <a:rPr lang="hu-HU" sz="2800" b="1" dirty="0" err="1">
                <a:solidFill>
                  <a:schemeClr val="bg1"/>
                </a:solidFill>
                <a:latin typeface="Garamond" panose="02020404030301010803" pitchFamily="18" charset="0"/>
              </a:rPr>
              <a:t>for</a:t>
            </a:r>
            <a:r>
              <a:rPr lang="hu-HU" sz="2800" b="1" dirty="0">
                <a:solidFill>
                  <a:schemeClr val="bg1"/>
                </a:solidFill>
                <a:latin typeface="Garamond" panose="02020404030301010803" pitchFamily="18" charset="0"/>
              </a:rPr>
              <a:t> </a:t>
            </a:r>
            <a:r>
              <a:rPr lang="hu-HU" sz="2800" b="1" dirty="0" err="1">
                <a:solidFill>
                  <a:schemeClr val="bg1"/>
                </a:solidFill>
                <a:latin typeface="Garamond" panose="02020404030301010803" pitchFamily="18" charset="0"/>
              </a:rPr>
              <a:t>bridging</a:t>
            </a:r>
            <a:r>
              <a:rPr lang="hu-HU" sz="2800" b="1" dirty="0">
                <a:solidFill>
                  <a:schemeClr val="bg1"/>
                </a:solidFill>
                <a:latin typeface="Garamond" panose="02020404030301010803" pitchFamily="18" charset="0"/>
              </a:rPr>
              <a:t> </a:t>
            </a:r>
            <a:r>
              <a:rPr lang="hu-HU" sz="2800" b="1" dirty="0" err="1">
                <a:solidFill>
                  <a:schemeClr val="bg1"/>
                </a:solidFill>
                <a:latin typeface="Garamond" panose="02020404030301010803" pitchFamily="18" charset="0"/>
              </a:rPr>
              <a:t>the</a:t>
            </a:r>
            <a:r>
              <a:rPr lang="hu-HU" sz="2800" b="1" dirty="0">
                <a:solidFill>
                  <a:schemeClr val="bg1"/>
                </a:solidFill>
                <a:latin typeface="Garamond" panose="02020404030301010803" pitchFamily="18" charset="0"/>
              </a:rPr>
              <a:t> </a:t>
            </a:r>
            <a:r>
              <a:rPr lang="hu-HU" sz="2800" b="1" dirty="0" err="1">
                <a:solidFill>
                  <a:schemeClr val="bg1"/>
                </a:solidFill>
                <a:latin typeface="Garamond" panose="02020404030301010803" pitchFamily="18" charset="0"/>
              </a:rPr>
              <a:t>impact</a:t>
            </a:r>
            <a:r>
              <a:rPr lang="hu-HU" sz="2800" b="1" dirty="0">
                <a:solidFill>
                  <a:schemeClr val="bg1"/>
                </a:solidFill>
                <a:latin typeface="Garamond" panose="02020404030301010803" pitchFamily="18" charset="0"/>
              </a:rPr>
              <a:t> </a:t>
            </a:r>
            <a:r>
              <a:rPr lang="hu-HU" sz="2800" b="1" dirty="0" err="1">
                <a:solidFill>
                  <a:schemeClr val="bg1"/>
                </a:solidFill>
                <a:latin typeface="Garamond" panose="02020404030301010803" pitchFamily="18" charset="0"/>
              </a:rPr>
              <a:t>gap</a:t>
            </a:r>
            <a:endParaRPr lang="en-US" sz="2800" b="1" dirty="0">
              <a:solidFill>
                <a:schemeClr val="bg1"/>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endParaRPr lang="hu-HU"/>
          </a:p>
        </p:txBody>
      </p:sp>
      <p:graphicFrame>
        <p:nvGraphicFramePr>
          <p:cNvPr id="5" name="Tartalom helye 4"/>
          <p:cNvGraphicFramePr>
            <a:graphicFrameLocks noGrp="1"/>
          </p:cNvGraphicFramePr>
          <p:nvPr>
            <p:ph idx="1"/>
            <p:extLst>
              <p:ext uri="{D42A27DB-BD31-4B8C-83A1-F6EECF244321}">
                <p14:modId xmlns:p14="http://schemas.microsoft.com/office/powerpoint/2010/main" val="495793530"/>
              </p:ext>
            </p:extLst>
          </p:nvPr>
        </p:nvGraphicFramePr>
        <p:xfrm>
          <a:off x="660400" y="3319089"/>
          <a:ext cx="10871199" cy="3383280"/>
        </p:xfrm>
        <a:graphic>
          <a:graphicData uri="http://schemas.openxmlformats.org/drawingml/2006/table">
            <a:tbl>
              <a:tblPr firstRow="1" bandRow="1">
                <a:tableStyleId>{5C22544A-7EE6-4342-B048-85BDC9FD1C3A}</a:tableStyleId>
              </a:tblPr>
              <a:tblGrid>
                <a:gridCol w="3623733"/>
                <a:gridCol w="3623733"/>
                <a:gridCol w="3623733"/>
              </a:tblGrid>
              <a:tr h="370840">
                <a:tc>
                  <a:txBody>
                    <a:bodyPr/>
                    <a:lstStyle/>
                    <a:p>
                      <a:pPr algn="ctr"/>
                      <a:r>
                        <a:rPr lang="hu-HU" dirty="0" err="1" smtClean="0">
                          <a:solidFill>
                            <a:schemeClr val="tx1"/>
                          </a:solidFill>
                        </a:rPr>
                        <a:t>What</a:t>
                      </a:r>
                      <a:r>
                        <a:rPr lang="hu-HU" dirty="0" smtClean="0">
                          <a:solidFill>
                            <a:schemeClr val="tx1"/>
                          </a:solidFill>
                        </a:rPr>
                        <a:t> </a:t>
                      </a:r>
                      <a:r>
                        <a:rPr lang="hu-HU" dirty="0" err="1" smtClean="0">
                          <a:solidFill>
                            <a:schemeClr val="tx1"/>
                          </a:solidFill>
                        </a:rPr>
                        <a:t>can</a:t>
                      </a:r>
                      <a:r>
                        <a:rPr lang="hu-HU" dirty="0" smtClean="0">
                          <a:solidFill>
                            <a:schemeClr val="tx1"/>
                          </a:solidFill>
                        </a:rPr>
                        <a:t> </a:t>
                      </a:r>
                      <a:r>
                        <a:rPr lang="hu-HU" dirty="0" err="1" smtClean="0">
                          <a:solidFill>
                            <a:schemeClr val="tx1"/>
                          </a:solidFill>
                        </a:rPr>
                        <a:t>possibly</a:t>
                      </a:r>
                      <a:r>
                        <a:rPr lang="hu-HU" dirty="0" smtClean="0">
                          <a:solidFill>
                            <a:schemeClr val="tx1"/>
                          </a:solidFill>
                        </a:rPr>
                        <a:t> </a:t>
                      </a:r>
                      <a:r>
                        <a:rPr lang="hu-HU" dirty="0" err="1" smtClean="0">
                          <a:solidFill>
                            <a:schemeClr val="tx1"/>
                          </a:solidFill>
                        </a:rPr>
                        <a:t>put</a:t>
                      </a:r>
                      <a:r>
                        <a:rPr lang="hu-HU" dirty="0" smtClean="0">
                          <a:solidFill>
                            <a:schemeClr val="tx1"/>
                          </a:solidFill>
                        </a:rPr>
                        <a:t> a </a:t>
                      </a:r>
                      <a:r>
                        <a:rPr lang="hu-HU" dirty="0" err="1" smtClean="0">
                          <a:solidFill>
                            <a:schemeClr val="tx1"/>
                          </a:solidFill>
                        </a:rPr>
                        <a:t>barrier</a:t>
                      </a:r>
                      <a:r>
                        <a:rPr lang="hu-HU" dirty="0" smtClean="0">
                          <a:solidFill>
                            <a:schemeClr val="tx1"/>
                          </a:solidFill>
                        </a:rPr>
                        <a:t> </a:t>
                      </a:r>
                      <a:r>
                        <a:rPr lang="hu-HU" dirty="0" err="1" smtClean="0">
                          <a:solidFill>
                            <a:schemeClr val="tx1"/>
                          </a:solidFill>
                        </a:rPr>
                        <a:t>to</a:t>
                      </a:r>
                      <a:r>
                        <a:rPr lang="hu-HU" dirty="0" smtClean="0">
                          <a:solidFill>
                            <a:schemeClr val="tx1"/>
                          </a:solidFill>
                        </a:rPr>
                        <a:t> </a:t>
                      </a:r>
                      <a:r>
                        <a:rPr lang="hu-HU" baseline="0" dirty="0" err="1" smtClean="0">
                          <a:solidFill>
                            <a:schemeClr val="tx1"/>
                          </a:solidFill>
                        </a:rPr>
                        <a:t>achieving</a:t>
                      </a:r>
                      <a:r>
                        <a:rPr lang="hu-HU" baseline="0" dirty="0" smtClean="0">
                          <a:solidFill>
                            <a:schemeClr val="tx1"/>
                          </a:solidFill>
                        </a:rPr>
                        <a:t> and </a:t>
                      </a:r>
                      <a:r>
                        <a:rPr lang="hu-HU" baseline="0" dirty="0" err="1" smtClean="0">
                          <a:solidFill>
                            <a:schemeClr val="tx1"/>
                          </a:solidFill>
                        </a:rPr>
                        <a:t>maximizing</a:t>
                      </a:r>
                      <a:r>
                        <a:rPr lang="hu-HU" baseline="0" dirty="0" smtClean="0">
                          <a:solidFill>
                            <a:schemeClr val="tx1"/>
                          </a:solidFill>
                        </a:rPr>
                        <a:t> </a:t>
                      </a:r>
                      <a:r>
                        <a:rPr lang="hu-HU" baseline="0" dirty="0" err="1" smtClean="0">
                          <a:solidFill>
                            <a:schemeClr val="tx1"/>
                          </a:solidFill>
                        </a:rPr>
                        <a:t>impact</a:t>
                      </a:r>
                      <a:r>
                        <a:rPr lang="hu-HU" baseline="0" dirty="0" smtClean="0">
                          <a:solidFill>
                            <a:schemeClr val="tx1"/>
                          </a:solidFill>
                        </a:rPr>
                        <a:t>?</a:t>
                      </a:r>
                      <a:endParaRPr lang="hu-HU" dirty="0">
                        <a:solidFill>
                          <a:schemeClr val="tx1"/>
                        </a:solidFill>
                      </a:endParaRPr>
                    </a:p>
                  </a:txBody>
                  <a:tcPr>
                    <a:solidFill>
                      <a:srgbClr val="00B0F0"/>
                    </a:solidFill>
                  </a:tcPr>
                </a:tc>
                <a:tc>
                  <a:txBody>
                    <a:bodyPr/>
                    <a:lstStyle/>
                    <a:p>
                      <a:pPr algn="ctr"/>
                      <a:r>
                        <a:rPr lang="hu-HU" dirty="0" err="1" smtClean="0">
                          <a:solidFill>
                            <a:schemeClr val="tx1"/>
                          </a:solidFill>
                        </a:rPr>
                        <a:t>How</a:t>
                      </a:r>
                      <a:r>
                        <a:rPr lang="hu-HU" dirty="0" smtClean="0">
                          <a:solidFill>
                            <a:schemeClr val="tx1"/>
                          </a:solidFill>
                        </a:rPr>
                        <a:t> </a:t>
                      </a:r>
                      <a:r>
                        <a:rPr lang="hu-HU" dirty="0" err="1" smtClean="0">
                          <a:solidFill>
                            <a:schemeClr val="tx1"/>
                          </a:solidFill>
                        </a:rPr>
                        <a:t>does</a:t>
                      </a:r>
                      <a:r>
                        <a:rPr lang="hu-HU" baseline="0" dirty="0" smtClean="0">
                          <a:solidFill>
                            <a:schemeClr val="tx1"/>
                          </a:solidFill>
                        </a:rPr>
                        <a:t> </a:t>
                      </a:r>
                      <a:r>
                        <a:rPr lang="hu-HU" baseline="0" dirty="0" err="1" smtClean="0">
                          <a:solidFill>
                            <a:schemeClr val="tx1"/>
                          </a:solidFill>
                        </a:rPr>
                        <a:t>this</a:t>
                      </a:r>
                      <a:r>
                        <a:rPr lang="hu-HU" baseline="0" dirty="0" smtClean="0">
                          <a:solidFill>
                            <a:schemeClr val="tx1"/>
                          </a:solidFill>
                        </a:rPr>
                        <a:t> </a:t>
                      </a:r>
                      <a:r>
                        <a:rPr lang="hu-HU" baseline="0" dirty="0" err="1" smtClean="0">
                          <a:solidFill>
                            <a:schemeClr val="tx1"/>
                          </a:solidFill>
                        </a:rPr>
                        <a:t>risk</a:t>
                      </a:r>
                      <a:r>
                        <a:rPr lang="hu-HU" baseline="0" dirty="0" smtClean="0">
                          <a:solidFill>
                            <a:schemeClr val="tx1"/>
                          </a:solidFill>
                        </a:rPr>
                        <a:t> </a:t>
                      </a:r>
                      <a:r>
                        <a:rPr lang="hu-HU" baseline="0" dirty="0" err="1" smtClean="0">
                          <a:solidFill>
                            <a:schemeClr val="tx1"/>
                          </a:solidFill>
                        </a:rPr>
                        <a:t>influence</a:t>
                      </a:r>
                      <a:r>
                        <a:rPr lang="hu-HU" baseline="0" dirty="0" smtClean="0">
                          <a:solidFill>
                            <a:schemeClr val="tx1"/>
                          </a:solidFill>
                        </a:rPr>
                        <a:t> </a:t>
                      </a:r>
                      <a:r>
                        <a:rPr lang="hu-HU" baseline="0" dirty="0" err="1" smtClean="0">
                          <a:solidFill>
                            <a:schemeClr val="tx1"/>
                          </a:solidFill>
                        </a:rPr>
                        <a:t>the</a:t>
                      </a:r>
                      <a:r>
                        <a:rPr lang="hu-HU" baseline="0" dirty="0" smtClean="0">
                          <a:solidFill>
                            <a:schemeClr val="tx1"/>
                          </a:solidFill>
                        </a:rPr>
                        <a:t> project?</a:t>
                      </a:r>
                      <a:endParaRPr lang="hu-HU" dirty="0">
                        <a:solidFill>
                          <a:schemeClr val="tx1"/>
                        </a:solidFill>
                      </a:endParaRPr>
                    </a:p>
                  </a:txBody>
                  <a:tcPr>
                    <a:solidFill>
                      <a:srgbClr val="00B0F0"/>
                    </a:solidFill>
                  </a:tcPr>
                </a:tc>
                <a:tc>
                  <a:txBody>
                    <a:bodyPr/>
                    <a:lstStyle/>
                    <a:p>
                      <a:pPr algn="ctr"/>
                      <a:r>
                        <a:rPr lang="hu-HU" dirty="0" err="1" smtClean="0">
                          <a:solidFill>
                            <a:schemeClr val="tx1"/>
                          </a:solidFill>
                        </a:rPr>
                        <a:t>How</a:t>
                      </a:r>
                      <a:r>
                        <a:rPr lang="hu-HU" dirty="0" smtClean="0">
                          <a:solidFill>
                            <a:schemeClr val="tx1"/>
                          </a:solidFill>
                        </a:rPr>
                        <a:t> </a:t>
                      </a:r>
                      <a:r>
                        <a:rPr lang="hu-HU" dirty="0" err="1" smtClean="0">
                          <a:solidFill>
                            <a:schemeClr val="tx1"/>
                          </a:solidFill>
                        </a:rPr>
                        <a:t>to</a:t>
                      </a:r>
                      <a:r>
                        <a:rPr lang="hu-HU" dirty="0" smtClean="0">
                          <a:solidFill>
                            <a:schemeClr val="tx1"/>
                          </a:solidFill>
                        </a:rPr>
                        <a:t> </a:t>
                      </a:r>
                      <a:r>
                        <a:rPr lang="hu-HU" dirty="0" err="1" smtClean="0">
                          <a:solidFill>
                            <a:schemeClr val="tx1"/>
                          </a:solidFill>
                        </a:rPr>
                        <a:t>prevent</a:t>
                      </a:r>
                      <a:r>
                        <a:rPr lang="hu-HU" dirty="0" smtClean="0">
                          <a:solidFill>
                            <a:schemeClr val="tx1"/>
                          </a:solidFill>
                        </a:rPr>
                        <a:t>/</a:t>
                      </a:r>
                      <a:r>
                        <a:rPr lang="hu-HU" dirty="0" err="1" smtClean="0">
                          <a:solidFill>
                            <a:schemeClr val="tx1"/>
                          </a:solidFill>
                        </a:rPr>
                        <a:t>overcome</a:t>
                      </a:r>
                      <a:r>
                        <a:rPr lang="hu-HU" dirty="0" smtClean="0">
                          <a:solidFill>
                            <a:schemeClr val="tx1"/>
                          </a:solidFill>
                        </a:rPr>
                        <a:t> </a:t>
                      </a:r>
                    </a:p>
                    <a:p>
                      <a:pPr algn="ctr"/>
                      <a:r>
                        <a:rPr lang="hu-HU" dirty="0" err="1" smtClean="0">
                          <a:solidFill>
                            <a:schemeClr val="tx1"/>
                          </a:solidFill>
                        </a:rPr>
                        <a:t>this</a:t>
                      </a:r>
                      <a:r>
                        <a:rPr lang="hu-HU" dirty="0" smtClean="0">
                          <a:solidFill>
                            <a:schemeClr val="tx1"/>
                          </a:solidFill>
                        </a:rPr>
                        <a:t> </a:t>
                      </a:r>
                      <a:r>
                        <a:rPr lang="hu-HU" dirty="0" err="1" smtClean="0">
                          <a:solidFill>
                            <a:schemeClr val="tx1"/>
                          </a:solidFill>
                        </a:rPr>
                        <a:t>risk</a:t>
                      </a:r>
                      <a:r>
                        <a:rPr lang="hu-HU" dirty="0" smtClean="0">
                          <a:solidFill>
                            <a:schemeClr val="tx1"/>
                          </a:solidFill>
                        </a:rPr>
                        <a:t>?</a:t>
                      </a:r>
                      <a:endParaRPr lang="hu-HU" dirty="0">
                        <a:solidFill>
                          <a:schemeClr val="tx1"/>
                        </a:solidFill>
                      </a:endParaRPr>
                    </a:p>
                  </a:txBody>
                  <a:tcPr>
                    <a:solidFill>
                      <a:srgbClr val="00B0F0"/>
                    </a:solidFill>
                  </a:tcPr>
                </a:tc>
              </a:tr>
              <a:tr h="370840">
                <a:tc>
                  <a:txBody>
                    <a:bodyPr/>
                    <a:lstStyle/>
                    <a:p>
                      <a:pPr algn="ctr"/>
                      <a:r>
                        <a:rPr lang="hu-HU" b="1" dirty="0" smtClean="0">
                          <a:solidFill>
                            <a:schemeClr val="tx1"/>
                          </a:solidFill>
                        </a:rPr>
                        <a:t>RISK</a:t>
                      </a:r>
                      <a:endParaRPr lang="hu-HU" b="1" dirty="0">
                        <a:solidFill>
                          <a:schemeClr val="tx1"/>
                        </a:solidFill>
                      </a:endParaRPr>
                    </a:p>
                  </a:txBody>
                  <a:tcPr/>
                </a:tc>
                <a:tc>
                  <a:txBody>
                    <a:bodyPr/>
                    <a:lstStyle/>
                    <a:p>
                      <a:pPr algn="ctr"/>
                      <a:r>
                        <a:rPr lang="hu-HU" b="1" dirty="0" smtClean="0">
                          <a:solidFill>
                            <a:schemeClr val="tx1"/>
                          </a:solidFill>
                        </a:rPr>
                        <a:t>POTENTIAL OF RISK</a:t>
                      </a:r>
                      <a:endParaRPr lang="hu-HU" b="1" dirty="0">
                        <a:solidFill>
                          <a:schemeClr val="tx1"/>
                        </a:solidFill>
                      </a:endParaRPr>
                    </a:p>
                  </a:txBody>
                  <a:tcPr/>
                </a:tc>
                <a:tc>
                  <a:txBody>
                    <a:bodyPr/>
                    <a:lstStyle/>
                    <a:p>
                      <a:pPr algn="ctr"/>
                      <a:r>
                        <a:rPr lang="hu-HU" b="1" dirty="0" smtClean="0">
                          <a:solidFill>
                            <a:schemeClr val="tx1"/>
                          </a:solidFill>
                        </a:rPr>
                        <a:t>TOOL-KIT</a:t>
                      </a:r>
                      <a:endParaRPr lang="hu-HU" b="1" dirty="0">
                        <a:solidFill>
                          <a:schemeClr val="tx1"/>
                        </a:solidFill>
                      </a:endParaRPr>
                    </a:p>
                  </a:txBody>
                  <a:tcPr/>
                </a:tc>
              </a:tr>
              <a:tr h="370840">
                <a:tc>
                  <a:txBody>
                    <a:bodyPr/>
                    <a:lstStyle/>
                    <a:p>
                      <a:endParaRPr lang="hu-HU"/>
                    </a:p>
                  </a:txBody>
                  <a:tcPr/>
                </a:tc>
                <a:tc>
                  <a:txBody>
                    <a:bodyPr/>
                    <a:lstStyle/>
                    <a:p>
                      <a:endParaRPr lang="hu-HU" dirty="0"/>
                    </a:p>
                  </a:txBody>
                  <a:tcPr/>
                </a:tc>
                <a:tc>
                  <a:txBody>
                    <a:bodyPr/>
                    <a:lstStyle/>
                    <a:p>
                      <a:endParaRPr lang="hu-HU"/>
                    </a:p>
                  </a:txBody>
                  <a:tcPr/>
                </a:tc>
              </a:tr>
              <a:tr h="370840">
                <a:tc>
                  <a:txBody>
                    <a:bodyPr/>
                    <a:lstStyle/>
                    <a:p>
                      <a:endParaRPr lang="hu-HU"/>
                    </a:p>
                  </a:txBody>
                  <a:tcPr/>
                </a:tc>
                <a:tc>
                  <a:txBody>
                    <a:bodyPr/>
                    <a:lstStyle/>
                    <a:p>
                      <a:endParaRPr lang="hu-HU"/>
                    </a:p>
                  </a:txBody>
                  <a:tcPr/>
                </a:tc>
                <a:tc>
                  <a:txBody>
                    <a:bodyPr/>
                    <a:lstStyle/>
                    <a:p>
                      <a:endParaRPr lang="hu-HU" dirty="0"/>
                    </a:p>
                  </a:txBody>
                  <a:tcPr/>
                </a:tc>
              </a:tr>
              <a:tr h="370840">
                <a:tc>
                  <a:txBody>
                    <a:bodyPr/>
                    <a:lstStyle/>
                    <a:p>
                      <a:endParaRPr lang="hu-HU"/>
                    </a:p>
                  </a:txBody>
                  <a:tcPr/>
                </a:tc>
                <a:tc>
                  <a:txBody>
                    <a:bodyPr/>
                    <a:lstStyle/>
                    <a:p>
                      <a:endParaRPr lang="hu-HU"/>
                    </a:p>
                  </a:txBody>
                  <a:tcPr/>
                </a:tc>
                <a:tc>
                  <a:txBody>
                    <a:bodyPr/>
                    <a:lstStyle/>
                    <a:p>
                      <a:endParaRPr lang="hu-HU" dirty="0"/>
                    </a:p>
                  </a:txBody>
                  <a:tcPr/>
                </a:tc>
              </a:tr>
            </a:tbl>
          </a:graphicData>
        </a:graphic>
      </p:graphicFrame>
    </p:spTree>
    <p:extLst>
      <p:ext uri="{BB962C8B-B14F-4D97-AF65-F5344CB8AC3E}">
        <p14:creationId xmlns:p14="http://schemas.microsoft.com/office/powerpoint/2010/main" val="196632769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2457315"/>
            <a:ext cx="12192001" cy="861774"/>
          </a:xfrm>
          <a:prstGeom prst="rect">
            <a:avLst/>
          </a:prstGeom>
          <a:noFill/>
        </p:spPr>
        <p:txBody>
          <a:bodyPr wrap="square" rtlCol="0">
            <a:spAutoFit/>
          </a:bodyPr>
          <a:lstStyle/>
          <a:p>
            <a:pPr algn="ctr"/>
            <a:endParaRPr lang="hu-HU" sz="3200" dirty="0">
              <a:solidFill>
                <a:prstClr val="black"/>
              </a:solidFill>
            </a:endParaRPr>
          </a:p>
          <a:p>
            <a:pPr algn="ctr"/>
            <a:endParaRPr lang="nl-NL" i="1" dirty="0" smtClean="0">
              <a:solidFill>
                <a:prstClr val="black">
                  <a:lumMod val="50000"/>
                </a:prst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solidFill>
                  <a:prstClr val="black"/>
                </a:solidFill>
                <a:latin typeface="Garamond" panose="02020404030301010803" pitchFamily="18" charset="0"/>
              </a:rPr>
              <a:t>28 </a:t>
            </a:r>
            <a:r>
              <a:rPr lang="en-US" sz="2400" dirty="0" smtClean="0">
                <a:solidFill>
                  <a:prstClr val="black"/>
                </a:solidFill>
                <a:latin typeface="Garamond" panose="02020404030301010803" pitchFamily="18" charset="0"/>
              </a:rPr>
              <a:t>- </a:t>
            </a:r>
            <a:r>
              <a:rPr lang="en-US" sz="2400" dirty="0">
                <a:solidFill>
                  <a:prstClr val="black"/>
                </a:solidFill>
                <a:latin typeface="Garamond" panose="02020404030301010803" pitchFamily="18" charset="0"/>
              </a:rPr>
              <a:t>30 </a:t>
            </a:r>
            <a:r>
              <a:rPr lang="en-US" sz="2400" dirty="0" smtClean="0">
                <a:solidFill>
                  <a:prstClr val="black"/>
                </a:solidFill>
                <a:latin typeface="Garamond" panose="02020404030301010803" pitchFamily="18" charset="0"/>
              </a:rPr>
              <a:t>November, </a:t>
            </a:r>
            <a:r>
              <a:rPr lang="en-US" sz="2400" dirty="0">
                <a:solidFill>
                  <a:prstClr val="black"/>
                </a:solidFill>
                <a:latin typeface="Garamond" panose="02020404030301010803" pitchFamily="18" charset="0"/>
              </a:rPr>
              <a:t>Leuven</a:t>
            </a:r>
            <a:r>
              <a:rPr lang="en-US" sz="3600" dirty="0">
                <a:solidFill>
                  <a:prstClr val="black"/>
                </a:solidFill>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60939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smtClean="0">
                <a:solidFill>
                  <a:prstClr val="white"/>
                </a:solidFill>
                <a:latin typeface="Garamond" panose="02020404030301010803" pitchFamily="18" charset="0"/>
              </a:rPr>
              <a:t>3. </a:t>
            </a:r>
            <a:r>
              <a:rPr lang="hu-HU" sz="2800" b="1" dirty="0" err="1" smtClean="0">
                <a:solidFill>
                  <a:prstClr val="white"/>
                </a:solidFill>
                <a:latin typeface="Garamond" panose="02020404030301010803" pitchFamily="18" charset="0"/>
              </a:rPr>
              <a:t>Getting</a:t>
            </a:r>
            <a:r>
              <a:rPr lang="hu-HU" sz="2800" b="1" dirty="0" smtClean="0">
                <a:solidFill>
                  <a:prstClr val="white"/>
                </a:solidFill>
                <a:latin typeface="Garamond" panose="02020404030301010803" pitchFamily="18" charset="0"/>
              </a:rPr>
              <a:t> </a:t>
            </a:r>
            <a:r>
              <a:rPr lang="hu-HU" sz="2800" b="1" dirty="0" err="1" smtClean="0">
                <a:solidFill>
                  <a:prstClr val="white"/>
                </a:solidFill>
                <a:latin typeface="Garamond" panose="02020404030301010803" pitchFamily="18" charset="0"/>
              </a:rPr>
              <a:t>ready</a:t>
            </a:r>
            <a:r>
              <a:rPr lang="hu-HU" sz="2800" b="1" dirty="0" smtClean="0">
                <a:solidFill>
                  <a:prstClr val="white"/>
                </a:solidFill>
                <a:latin typeface="Garamond" panose="02020404030301010803" pitchFamily="18" charset="0"/>
              </a:rPr>
              <a:t> </a:t>
            </a:r>
            <a:r>
              <a:rPr lang="hu-HU" sz="2800" b="1" dirty="0" err="1" smtClean="0">
                <a:solidFill>
                  <a:prstClr val="white"/>
                </a:solidFill>
                <a:latin typeface="Garamond" panose="02020404030301010803" pitchFamily="18" charset="0"/>
              </a:rPr>
              <a:t>for</a:t>
            </a:r>
            <a:r>
              <a:rPr lang="hu-HU" sz="2800" b="1" dirty="0" smtClean="0">
                <a:solidFill>
                  <a:prstClr val="white"/>
                </a:solidFill>
                <a:latin typeface="Garamond" panose="02020404030301010803" pitchFamily="18" charset="0"/>
              </a:rPr>
              <a:t> </a:t>
            </a:r>
            <a:r>
              <a:rPr lang="hu-HU" sz="2800" b="1" dirty="0" err="1" smtClean="0">
                <a:solidFill>
                  <a:prstClr val="white"/>
                </a:solidFill>
                <a:latin typeface="Garamond" panose="02020404030301010803" pitchFamily="18" charset="0"/>
              </a:rPr>
              <a:t>bridging</a:t>
            </a:r>
            <a:r>
              <a:rPr lang="hu-HU" sz="2800" b="1" dirty="0" smtClean="0">
                <a:solidFill>
                  <a:prstClr val="white"/>
                </a:solidFill>
                <a:latin typeface="Garamond" panose="02020404030301010803" pitchFamily="18" charset="0"/>
              </a:rPr>
              <a:t> </a:t>
            </a:r>
            <a:r>
              <a:rPr lang="hu-HU" sz="2800" b="1" dirty="0" err="1" smtClean="0">
                <a:solidFill>
                  <a:prstClr val="white"/>
                </a:solidFill>
                <a:latin typeface="Garamond" panose="02020404030301010803" pitchFamily="18" charset="0"/>
              </a:rPr>
              <a:t>the</a:t>
            </a:r>
            <a:r>
              <a:rPr lang="hu-HU" sz="2800" b="1" dirty="0" smtClean="0">
                <a:solidFill>
                  <a:prstClr val="white"/>
                </a:solidFill>
                <a:latin typeface="Garamond" panose="02020404030301010803" pitchFamily="18" charset="0"/>
              </a:rPr>
              <a:t> </a:t>
            </a:r>
            <a:r>
              <a:rPr lang="hu-HU" sz="2800" b="1" dirty="0" err="1" smtClean="0">
                <a:solidFill>
                  <a:prstClr val="white"/>
                </a:solidFill>
                <a:latin typeface="Garamond" panose="02020404030301010803" pitchFamily="18" charset="0"/>
              </a:rPr>
              <a:t>impact</a:t>
            </a:r>
            <a:r>
              <a:rPr lang="hu-HU" sz="2800" b="1" dirty="0" smtClean="0">
                <a:solidFill>
                  <a:prstClr val="white"/>
                </a:solidFill>
                <a:latin typeface="Garamond" panose="02020404030301010803" pitchFamily="18" charset="0"/>
              </a:rPr>
              <a:t> </a:t>
            </a:r>
            <a:r>
              <a:rPr lang="hu-HU" sz="2800" b="1" dirty="0" err="1" smtClean="0">
                <a:solidFill>
                  <a:prstClr val="white"/>
                </a:solidFill>
                <a:latin typeface="Garamond" panose="02020404030301010803" pitchFamily="18" charset="0"/>
              </a:rPr>
              <a:t>gap</a:t>
            </a:r>
            <a:endParaRPr lang="en-US" sz="2800" b="1" dirty="0">
              <a:solidFill>
                <a:prstClr val="white"/>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8" name="Cím 7"/>
          <p:cNvSpPr>
            <a:spLocks noGrp="1"/>
          </p:cNvSpPr>
          <p:nvPr>
            <p:ph type="title"/>
          </p:nvPr>
        </p:nvSpPr>
        <p:spPr/>
        <p:txBody>
          <a:bodyPr/>
          <a:lstStyle/>
          <a:p>
            <a:endParaRPr lang="hu-HU"/>
          </a:p>
        </p:txBody>
      </p:sp>
      <p:sp>
        <p:nvSpPr>
          <p:cNvPr id="6" name="Tartalom helye 5"/>
          <p:cNvSpPr>
            <a:spLocks noGrp="1"/>
          </p:cNvSpPr>
          <p:nvPr>
            <p:ph idx="1"/>
          </p:nvPr>
        </p:nvSpPr>
        <p:spPr/>
        <p:txBody>
          <a:bodyPr/>
          <a:lstStyle/>
          <a:p>
            <a:pPr marL="0" indent="0">
              <a:buNone/>
            </a:pPr>
            <a:r>
              <a:rPr lang="hu-HU" dirty="0" smtClean="0"/>
              <a:t>			</a:t>
            </a:r>
            <a:r>
              <a:rPr lang="hu-HU" b="1" dirty="0" err="1" smtClean="0"/>
              <a:t>Case</a:t>
            </a:r>
            <a:r>
              <a:rPr lang="hu-HU" b="1" dirty="0" smtClean="0"/>
              <a:t> </a:t>
            </a:r>
            <a:r>
              <a:rPr lang="hu-HU" b="1" dirty="0" err="1" smtClean="0"/>
              <a:t>study</a:t>
            </a:r>
            <a:r>
              <a:rPr lang="hu-HU" b="1" dirty="0" smtClean="0"/>
              <a:t> – </a:t>
            </a:r>
            <a:r>
              <a:rPr lang="hu-HU" b="1" dirty="0" err="1" smtClean="0"/>
              <a:t>Impact</a:t>
            </a:r>
            <a:r>
              <a:rPr lang="hu-HU" b="1" dirty="0" smtClean="0"/>
              <a:t> </a:t>
            </a:r>
            <a:r>
              <a:rPr lang="hu-HU" b="1" dirty="0" err="1" smtClean="0"/>
              <a:t>risk</a:t>
            </a:r>
            <a:r>
              <a:rPr lang="hu-HU" b="1" dirty="0" smtClean="0"/>
              <a:t> </a:t>
            </a:r>
            <a:r>
              <a:rPr lang="hu-HU" b="1" dirty="0" err="1" smtClean="0"/>
              <a:t>assessment</a:t>
            </a:r>
            <a:r>
              <a:rPr lang="hu-HU" dirty="0" smtClean="0"/>
              <a:t/>
            </a:r>
            <a:br>
              <a:rPr lang="hu-HU" dirty="0" smtClean="0"/>
            </a:br>
            <a:r>
              <a:rPr lang="en-US" sz="1800" dirty="0"/>
              <a:t>DEMOS is built on the assumption that populism is symptomatic of a disconnect between how democratic polities operate and how citizens perceive their own aspirations, needs and identities within the political system. As such, DEMOS explores the practical value of ’democratic efficacy’ as the condition of political engagement needed to address the challenge of populism. The concept combines attitudinal features (political efficacy), political skills, knowledge, and democratic opportunity structures.</a:t>
            </a:r>
          </a:p>
          <a:p>
            <a:pPr marL="0" indent="0">
              <a:buNone/>
            </a:pPr>
            <a:r>
              <a:rPr lang="en-US" sz="1800" dirty="0"/>
              <a:t>In order to better understand populism DEMOS addresses its hitherto under-researched aspects at </a:t>
            </a:r>
            <a:r>
              <a:rPr lang="en-US" sz="1800" dirty="0" smtClean="0"/>
              <a:t>micro, </a:t>
            </a:r>
            <a:r>
              <a:rPr lang="en-US" sz="1800" dirty="0" err="1"/>
              <a:t>meso</a:t>
            </a:r>
            <a:r>
              <a:rPr lang="en-US" sz="1800" dirty="0"/>
              <a:t>-, and macro-levels: its socio-psychological roots, social actors’ responses to the populist challenge, and populism’s effects on governance. DEMOS focuses not only on the polity, but equally on citizens’ perspectives: how they are affected by, and how they react to, populism. Politically underrepresented groups and those targeted by populist politics are a particular focus, e.g. youth, women, and migrants. As populism has varying socially embedded manifestations, DEMOS aims at </a:t>
            </a:r>
            <a:r>
              <a:rPr lang="en-US" sz="1800" dirty="0" err="1"/>
              <a:t>contextualising</a:t>
            </a:r>
            <a:r>
              <a:rPr lang="en-US" sz="1800" dirty="0"/>
              <a:t> it through comparative analysis on the variety of populisms across Europe, including their historical, cultural, and socioeconomic roots, manifestations, and impacts. DEMOS develops indicators and predictors of populism and elaborates scenarios on the interactions of populism with social actors and institutions both at the national and the EU levels.</a:t>
            </a:r>
          </a:p>
          <a:p>
            <a:pPr marL="0" indent="0">
              <a:buNone/>
            </a:pPr>
            <a:r>
              <a:rPr lang="hu-HU" dirty="0" smtClean="0"/>
              <a:t/>
            </a:r>
            <a:br>
              <a:rPr lang="hu-HU" dirty="0" smtClean="0"/>
            </a:br>
            <a:endParaRPr lang="hu-HU" dirty="0" smtClean="0"/>
          </a:p>
          <a:p>
            <a:pPr marL="0" indent="0">
              <a:buNone/>
            </a:pPr>
            <a:r>
              <a:rPr lang="hu-HU" dirty="0" smtClean="0"/>
              <a:t>	</a:t>
            </a:r>
            <a:endParaRPr lang="hu-HU" dirty="0"/>
          </a:p>
        </p:txBody>
      </p:sp>
    </p:spTree>
    <p:extLst>
      <p:ext uri="{BB962C8B-B14F-4D97-AF65-F5344CB8AC3E}">
        <p14:creationId xmlns:p14="http://schemas.microsoft.com/office/powerpoint/2010/main" val="10545243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7" y="1926636"/>
            <a:ext cx="12192001" cy="1354217"/>
          </a:xfrm>
          <a:prstGeom prst="rect">
            <a:avLst/>
          </a:prstGeom>
          <a:noFill/>
        </p:spPr>
        <p:txBody>
          <a:bodyPr wrap="square" rtlCol="0">
            <a:spAutoFit/>
          </a:bodyPr>
          <a:lstStyle/>
          <a:p>
            <a:pPr algn="ctr"/>
            <a:r>
              <a:rPr lang="hu-HU" sz="3200" b="1" dirty="0" err="1" smtClean="0"/>
              <a:t>Impact</a:t>
            </a:r>
            <a:r>
              <a:rPr lang="hu-HU" sz="3200" b="1" dirty="0" smtClean="0"/>
              <a:t> </a:t>
            </a:r>
            <a:r>
              <a:rPr lang="hu-HU" sz="3200" b="1" dirty="0" err="1" smtClean="0"/>
              <a:t>risk</a:t>
            </a:r>
            <a:r>
              <a:rPr lang="hu-HU" sz="3200" b="1" dirty="0" smtClean="0"/>
              <a:t> </a:t>
            </a:r>
            <a:r>
              <a:rPr lang="hu-HU" sz="3200" b="1" dirty="0" err="1" smtClean="0"/>
              <a:t>assesment</a:t>
            </a:r>
            <a:r>
              <a:rPr lang="hu-HU" sz="3200" b="1" dirty="0" smtClean="0"/>
              <a:t> </a:t>
            </a:r>
            <a:br>
              <a:rPr lang="hu-HU" sz="3200" b="1" dirty="0" smtClean="0"/>
            </a:br>
            <a:r>
              <a:rPr lang="hu-HU" sz="3200" b="1" dirty="0" smtClean="0"/>
              <a:t>DEMOS</a:t>
            </a:r>
            <a:endParaRPr lang="hu-HU" sz="3200" b="1" dirty="0"/>
          </a:p>
          <a:p>
            <a:pPr algn="ctr"/>
            <a:endParaRPr lang="nl-NL" i="1" dirty="0" smtClean="0">
              <a:solidFill>
                <a:schemeClr val="tx1">
                  <a:lumMod val="50000"/>
                </a:scheme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a:solidFill>
                  <a:schemeClr val="bg1"/>
                </a:solidFill>
                <a:latin typeface="Garamond" panose="02020404030301010803" pitchFamily="18" charset="0"/>
              </a:rPr>
              <a:t>3. </a:t>
            </a:r>
            <a:r>
              <a:rPr lang="hu-HU" sz="2800" b="1" dirty="0" err="1">
                <a:solidFill>
                  <a:schemeClr val="bg1"/>
                </a:solidFill>
                <a:latin typeface="Garamond" panose="02020404030301010803" pitchFamily="18" charset="0"/>
              </a:rPr>
              <a:t>Getting</a:t>
            </a:r>
            <a:r>
              <a:rPr lang="hu-HU" sz="2800" b="1" dirty="0">
                <a:solidFill>
                  <a:schemeClr val="bg1"/>
                </a:solidFill>
                <a:latin typeface="Garamond" panose="02020404030301010803" pitchFamily="18" charset="0"/>
              </a:rPr>
              <a:t> </a:t>
            </a:r>
            <a:r>
              <a:rPr lang="hu-HU" sz="2800" b="1" dirty="0" err="1">
                <a:solidFill>
                  <a:schemeClr val="bg1"/>
                </a:solidFill>
                <a:latin typeface="Garamond" panose="02020404030301010803" pitchFamily="18" charset="0"/>
              </a:rPr>
              <a:t>ready</a:t>
            </a:r>
            <a:r>
              <a:rPr lang="hu-HU" sz="2800" b="1" dirty="0">
                <a:solidFill>
                  <a:schemeClr val="bg1"/>
                </a:solidFill>
                <a:latin typeface="Garamond" panose="02020404030301010803" pitchFamily="18" charset="0"/>
              </a:rPr>
              <a:t> </a:t>
            </a:r>
            <a:r>
              <a:rPr lang="hu-HU" sz="2800" b="1" dirty="0" err="1">
                <a:solidFill>
                  <a:schemeClr val="bg1"/>
                </a:solidFill>
                <a:latin typeface="Garamond" panose="02020404030301010803" pitchFamily="18" charset="0"/>
              </a:rPr>
              <a:t>for</a:t>
            </a:r>
            <a:r>
              <a:rPr lang="hu-HU" sz="2800" b="1" dirty="0">
                <a:solidFill>
                  <a:schemeClr val="bg1"/>
                </a:solidFill>
                <a:latin typeface="Garamond" panose="02020404030301010803" pitchFamily="18" charset="0"/>
              </a:rPr>
              <a:t> </a:t>
            </a:r>
            <a:r>
              <a:rPr lang="hu-HU" sz="2800" b="1" dirty="0" err="1">
                <a:solidFill>
                  <a:schemeClr val="bg1"/>
                </a:solidFill>
                <a:latin typeface="Garamond" panose="02020404030301010803" pitchFamily="18" charset="0"/>
              </a:rPr>
              <a:t>bridging</a:t>
            </a:r>
            <a:r>
              <a:rPr lang="hu-HU" sz="2800" b="1" dirty="0">
                <a:solidFill>
                  <a:schemeClr val="bg1"/>
                </a:solidFill>
                <a:latin typeface="Garamond" panose="02020404030301010803" pitchFamily="18" charset="0"/>
              </a:rPr>
              <a:t> </a:t>
            </a:r>
            <a:r>
              <a:rPr lang="hu-HU" sz="2800" b="1" dirty="0" err="1">
                <a:solidFill>
                  <a:schemeClr val="bg1"/>
                </a:solidFill>
                <a:latin typeface="Garamond" panose="02020404030301010803" pitchFamily="18" charset="0"/>
              </a:rPr>
              <a:t>the</a:t>
            </a:r>
            <a:r>
              <a:rPr lang="hu-HU" sz="2800" b="1" dirty="0">
                <a:solidFill>
                  <a:schemeClr val="bg1"/>
                </a:solidFill>
                <a:latin typeface="Garamond" panose="02020404030301010803" pitchFamily="18" charset="0"/>
              </a:rPr>
              <a:t> </a:t>
            </a:r>
            <a:r>
              <a:rPr lang="hu-HU" sz="2800" b="1" dirty="0" err="1">
                <a:solidFill>
                  <a:schemeClr val="bg1"/>
                </a:solidFill>
                <a:latin typeface="Garamond" panose="02020404030301010803" pitchFamily="18" charset="0"/>
              </a:rPr>
              <a:t>impact</a:t>
            </a:r>
            <a:r>
              <a:rPr lang="hu-HU" sz="2800" b="1" dirty="0">
                <a:solidFill>
                  <a:schemeClr val="bg1"/>
                </a:solidFill>
                <a:latin typeface="Garamond" panose="02020404030301010803" pitchFamily="18" charset="0"/>
              </a:rPr>
              <a:t> </a:t>
            </a:r>
            <a:r>
              <a:rPr lang="hu-HU" sz="2800" b="1" dirty="0" err="1">
                <a:solidFill>
                  <a:schemeClr val="bg1"/>
                </a:solidFill>
                <a:latin typeface="Garamond" panose="02020404030301010803" pitchFamily="18" charset="0"/>
              </a:rPr>
              <a:t>gap</a:t>
            </a:r>
            <a:endParaRPr lang="en-US" sz="2800" b="1" dirty="0">
              <a:solidFill>
                <a:schemeClr val="bg1"/>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endParaRPr lang="hu-HU"/>
          </a:p>
        </p:txBody>
      </p:sp>
      <p:graphicFrame>
        <p:nvGraphicFramePr>
          <p:cNvPr id="5" name="Tartalom helye 4"/>
          <p:cNvGraphicFramePr>
            <a:graphicFrameLocks noGrp="1"/>
          </p:cNvGraphicFramePr>
          <p:nvPr>
            <p:ph idx="1"/>
            <p:extLst>
              <p:ext uri="{D42A27DB-BD31-4B8C-83A1-F6EECF244321}">
                <p14:modId xmlns:p14="http://schemas.microsoft.com/office/powerpoint/2010/main" val="279644677"/>
              </p:ext>
            </p:extLst>
          </p:nvPr>
        </p:nvGraphicFramePr>
        <p:xfrm>
          <a:off x="660400" y="3061608"/>
          <a:ext cx="10871199" cy="2899921"/>
        </p:xfrm>
        <a:graphic>
          <a:graphicData uri="http://schemas.openxmlformats.org/drawingml/2006/table">
            <a:tbl>
              <a:tblPr firstRow="1" bandRow="1">
                <a:tableStyleId>{5C22544A-7EE6-4342-B048-85BDC9FD1C3A}</a:tableStyleId>
              </a:tblPr>
              <a:tblGrid>
                <a:gridCol w="3623733"/>
                <a:gridCol w="3623733"/>
                <a:gridCol w="3623733"/>
              </a:tblGrid>
              <a:tr h="613921">
                <a:tc>
                  <a:txBody>
                    <a:bodyPr/>
                    <a:lstStyle/>
                    <a:p>
                      <a:pPr algn="ctr"/>
                      <a:r>
                        <a:rPr lang="hu-HU" dirty="0" smtClean="0">
                          <a:solidFill>
                            <a:schemeClr val="tx1"/>
                          </a:solidFill>
                        </a:rPr>
                        <a:t>RISK</a:t>
                      </a:r>
                      <a:endParaRPr lang="hu-HU" dirty="0">
                        <a:solidFill>
                          <a:schemeClr val="tx1"/>
                        </a:solidFill>
                      </a:endParaRPr>
                    </a:p>
                  </a:txBody>
                  <a:tcPr>
                    <a:solidFill>
                      <a:srgbClr val="00B0F0"/>
                    </a:solidFill>
                  </a:tcPr>
                </a:tc>
                <a:tc>
                  <a:txBody>
                    <a:bodyPr/>
                    <a:lstStyle/>
                    <a:p>
                      <a:pPr algn="ctr"/>
                      <a:r>
                        <a:rPr lang="hu-HU" dirty="0" smtClean="0">
                          <a:solidFill>
                            <a:schemeClr val="tx1"/>
                          </a:solidFill>
                        </a:rPr>
                        <a:t>POTENTIAL TO</a:t>
                      </a:r>
                      <a:r>
                        <a:rPr lang="hu-HU" baseline="0" dirty="0" smtClean="0">
                          <a:solidFill>
                            <a:schemeClr val="tx1"/>
                          </a:solidFill>
                        </a:rPr>
                        <a:t> HARM</a:t>
                      </a:r>
                      <a:endParaRPr lang="hu-HU" dirty="0">
                        <a:solidFill>
                          <a:schemeClr val="tx1"/>
                        </a:solidFill>
                      </a:endParaRPr>
                    </a:p>
                  </a:txBody>
                  <a:tcPr>
                    <a:solidFill>
                      <a:srgbClr val="00B0F0"/>
                    </a:solidFill>
                  </a:tcPr>
                </a:tc>
                <a:tc>
                  <a:txBody>
                    <a:bodyPr/>
                    <a:lstStyle/>
                    <a:p>
                      <a:pPr algn="ctr"/>
                      <a:r>
                        <a:rPr lang="hu-HU" dirty="0" smtClean="0">
                          <a:solidFill>
                            <a:schemeClr val="tx1"/>
                          </a:solidFill>
                        </a:rPr>
                        <a:t>TOOLKIT</a:t>
                      </a:r>
                      <a:endParaRPr lang="hu-HU" dirty="0">
                        <a:solidFill>
                          <a:schemeClr val="tx1"/>
                        </a:solidFill>
                      </a:endParaRPr>
                    </a:p>
                  </a:txBody>
                  <a:tcPr>
                    <a:solidFill>
                      <a:srgbClr val="00B0F0"/>
                    </a:solidFill>
                  </a:tcPr>
                </a:tc>
              </a:tr>
              <a:tr h="370840">
                <a:tc>
                  <a:txBody>
                    <a:bodyPr/>
                    <a:lstStyle/>
                    <a:p>
                      <a:pPr algn="ctr"/>
                      <a:endParaRPr lang="hu-HU" b="1" dirty="0">
                        <a:solidFill>
                          <a:schemeClr val="tx1"/>
                        </a:solidFill>
                      </a:endParaRPr>
                    </a:p>
                  </a:txBody>
                  <a:tcPr/>
                </a:tc>
                <a:tc>
                  <a:txBody>
                    <a:bodyPr/>
                    <a:lstStyle/>
                    <a:p>
                      <a:pPr algn="ctr"/>
                      <a:endParaRPr lang="hu-HU" b="1" dirty="0">
                        <a:solidFill>
                          <a:schemeClr val="tx1"/>
                        </a:solidFill>
                      </a:endParaRPr>
                    </a:p>
                  </a:txBody>
                  <a:tcPr/>
                </a:tc>
                <a:tc>
                  <a:txBody>
                    <a:bodyPr/>
                    <a:lstStyle/>
                    <a:p>
                      <a:pPr algn="ctr"/>
                      <a:endParaRPr lang="hu-HU" b="1" dirty="0">
                        <a:solidFill>
                          <a:schemeClr val="tx1"/>
                        </a:solidFill>
                      </a:endParaRPr>
                    </a:p>
                  </a:txBody>
                  <a:tcPr/>
                </a:tc>
              </a:tr>
              <a:tr h="370840">
                <a:tc>
                  <a:txBody>
                    <a:bodyPr/>
                    <a:lstStyle/>
                    <a:p>
                      <a:endParaRPr lang="hu-HU"/>
                    </a:p>
                  </a:txBody>
                  <a:tcPr/>
                </a:tc>
                <a:tc>
                  <a:txBody>
                    <a:bodyPr/>
                    <a:lstStyle/>
                    <a:p>
                      <a:endParaRPr lang="hu-HU" dirty="0"/>
                    </a:p>
                  </a:txBody>
                  <a:tcPr/>
                </a:tc>
                <a:tc>
                  <a:txBody>
                    <a:bodyPr/>
                    <a:lstStyle/>
                    <a:p>
                      <a:endParaRPr lang="hu-HU"/>
                    </a:p>
                  </a:txBody>
                  <a:tcPr/>
                </a:tc>
              </a:tr>
              <a:tr h="370840">
                <a:tc>
                  <a:txBody>
                    <a:bodyPr/>
                    <a:lstStyle/>
                    <a:p>
                      <a:endParaRPr lang="hu-HU"/>
                    </a:p>
                  </a:txBody>
                  <a:tcPr/>
                </a:tc>
                <a:tc>
                  <a:txBody>
                    <a:bodyPr/>
                    <a:lstStyle/>
                    <a:p>
                      <a:endParaRPr lang="hu-HU"/>
                    </a:p>
                  </a:txBody>
                  <a:tcPr/>
                </a:tc>
                <a:tc>
                  <a:txBody>
                    <a:bodyPr/>
                    <a:lstStyle/>
                    <a:p>
                      <a:endParaRPr lang="hu-HU" dirty="0"/>
                    </a:p>
                  </a:txBody>
                  <a:tcPr/>
                </a:tc>
              </a:tr>
              <a:tr h="370840">
                <a:tc>
                  <a:txBody>
                    <a:bodyPr/>
                    <a:lstStyle/>
                    <a:p>
                      <a:endParaRPr lang="hu-HU"/>
                    </a:p>
                  </a:txBody>
                  <a:tcPr/>
                </a:tc>
                <a:tc>
                  <a:txBody>
                    <a:bodyPr/>
                    <a:lstStyle/>
                    <a:p>
                      <a:endParaRPr lang="hu-HU"/>
                    </a:p>
                  </a:txBody>
                  <a:tcPr/>
                </a:tc>
                <a:tc>
                  <a:txBody>
                    <a:bodyPr/>
                    <a:lstStyle/>
                    <a:p>
                      <a:endParaRPr lang="hu-HU" dirty="0"/>
                    </a:p>
                  </a:txBody>
                  <a:tcPr/>
                </a:tc>
              </a:tr>
              <a:tr h="370840">
                <a:tc>
                  <a:txBody>
                    <a:bodyPr/>
                    <a:lstStyle/>
                    <a:p>
                      <a:endParaRPr lang="hu-HU" dirty="0"/>
                    </a:p>
                  </a:txBody>
                  <a:tcPr/>
                </a:tc>
                <a:tc>
                  <a:txBody>
                    <a:bodyPr/>
                    <a:lstStyle/>
                    <a:p>
                      <a:endParaRPr lang="hu-HU"/>
                    </a:p>
                  </a:txBody>
                  <a:tcPr/>
                </a:tc>
                <a:tc>
                  <a:txBody>
                    <a:bodyPr/>
                    <a:lstStyle/>
                    <a:p>
                      <a:endParaRPr lang="hu-HU" dirty="0"/>
                    </a:p>
                  </a:txBody>
                  <a:tcPr/>
                </a:tc>
              </a:tr>
            </a:tbl>
          </a:graphicData>
        </a:graphic>
      </p:graphicFrame>
    </p:spTree>
    <p:extLst>
      <p:ext uri="{BB962C8B-B14F-4D97-AF65-F5344CB8AC3E}">
        <p14:creationId xmlns:p14="http://schemas.microsoft.com/office/powerpoint/2010/main" val="23888130"/>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 y="1967458"/>
            <a:ext cx="12192001" cy="4493538"/>
          </a:xfrm>
          <a:prstGeom prst="rect">
            <a:avLst/>
          </a:prstGeom>
          <a:noFill/>
        </p:spPr>
        <p:txBody>
          <a:bodyPr wrap="square" rtlCol="0">
            <a:spAutoFit/>
          </a:bodyPr>
          <a:lstStyle/>
          <a:p>
            <a:pPr algn="ctr"/>
            <a:r>
              <a:rPr lang="hu-HU" sz="2800" b="1" dirty="0" smtClean="0">
                <a:solidFill>
                  <a:prstClr val="black"/>
                </a:solidFill>
              </a:rPr>
              <a:t>1. The </a:t>
            </a:r>
            <a:r>
              <a:rPr lang="hu-HU" sz="2800" b="1" dirty="0" err="1">
                <a:solidFill>
                  <a:prstClr val="black"/>
                </a:solidFill>
              </a:rPr>
              <a:t>evolving</a:t>
            </a:r>
            <a:r>
              <a:rPr lang="hu-HU" sz="2800" b="1" dirty="0">
                <a:solidFill>
                  <a:prstClr val="black"/>
                </a:solidFill>
              </a:rPr>
              <a:t> </a:t>
            </a:r>
            <a:r>
              <a:rPr lang="hu-HU" sz="2800" b="1" dirty="0" err="1">
                <a:solidFill>
                  <a:prstClr val="black"/>
                </a:solidFill>
              </a:rPr>
              <a:t>concept</a:t>
            </a:r>
            <a:r>
              <a:rPr lang="hu-HU" sz="2800" b="1" dirty="0">
                <a:solidFill>
                  <a:prstClr val="black"/>
                </a:solidFill>
              </a:rPr>
              <a:t> of </a:t>
            </a:r>
            <a:r>
              <a:rPr lang="hu-HU" sz="2800" b="1" dirty="0" err="1">
                <a:solidFill>
                  <a:prstClr val="black"/>
                </a:solidFill>
              </a:rPr>
              <a:t>impact</a:t>
            </a:r>
            <a:r>
              <a:rPr lang="hu-HU" sz="2800" b="1" dirty="0">
                <a:solidFill>
                  <a:prstClr val="black"/>
                </a:solidFill>
              </a:rPr>
              <a:t> </a:t>
            </a:r>
            <a:r>
              <a:rPr lang="hu-HU" sz="2800" b="1" dirty="0" err="1">
                <a:solidFill>
                  <a:prstClr val="black"/>
                </a:solidFill>
              </a:rPr>
              <a:t>in</a:t>
            </a:r>
            <a:r>
              <a:rPr lang="hu-HU" sz="2800" b="1" dirty="0">
                <a:solidFill>
                  <a:prstClr val="black"/>
                </a:solidFill>
              </a:rPr>
              <a:t> </a:t>
            </a:r>
            <a:r>
              <a:rPr lang="hu-HU" sz="2800" b="1" dirty="0" err="1">
                <a:solidFill>
                  <a:prstClr val="black"/>
                </a:solidFill>
              </a:rPr>
              <a:t>the</a:t>
            </a:r>
            <a:r>
              <a:rPr lang="hu-HU" sz="2800" b="1" dirty="0">
                <a:solidFill>
                  <a:prstClr val="black"/>
                </a:solidFill>
              </a:rPr>
              <a:t> European </a:t>
            </a:r>
            <a:r>
              <a:rPr lang="hu-HU" sz="2800" b="1" dirty="0" err="1">
                <a:solidFill>
                  <a:prstClr val="black"/>
                </a:solidFill>
              </a:rPr>
              <a:t>research</a:t>
            </a:r>
            <a:r>
              <a:rPr lang="hu-HU" sz="2800" b="1" dirty="0">
                <a:solidFill>
                  <a:prstClr val="black"/>
                </a:solidFill>
              </a:rPr>
              <a:t> </a:t>
            </a:r>
            <a:r>
              <a:rPr lang="hu-HU" sz="2800" b="1" dirty="0" err="1">
                <a:solidFill>
                  <a:prstClr val="black"/>
                </a:solidFill>
              </a:rPr>
              <a:t>funding</a:t>
            </a:r>
            <a:r>
              <a:rPr lang="hu-HU" sz="2800" b="1" dirty="0">
                <a:solidFill>
                  <a:prstClr val="black"/>
                </a:solidFill>
              </a:rPr>
              <a:t> </a:t>
            </a:r>
            <a:r>
              <a:rPr lang="hu-HU" sz="2800" b="1" dirty="0" err="1" smtClean="0">
                <a:solidFill>
                  <a:prstClr val="black"/>
                </a:solidFill>
              </a:rPr>
              <a:t>framework</a:t>
            </a:r>
            <a:r>
              <a:rPr lang="hu-HU" sz="3200" b="1" dirty="0" smtClean="0">
                <a:solidFill>
                  <a:prstClr val="black"/>
                </a:solidFill>
              </a:rPr>
              <a:t/>
            </a:r>
            <a:br>
              <a:rPr lang="hu-HU" sz="3200" b="1" dirty="0" smtClean="0">
                <a:solidFill>
                  <a:prstClr val="black"/>
                </a:solidFill>
              </a:rPr>
            </a:br>
            <a:r>
              <a:rPr lang="hu-HU" sz="2000" dirty="0" err="1" smtClean="0"/>
              <a:t>overview</a:t>
            </a:r>
            <a:r>
              <a:rPr lang="hu-HU" sz="2000" dirty="0" smtClean="0"/>
              <a:t> </a:t>
            </a:r>
            <a:r>
              <a:rPr lang="hu-HU" sz="2000" dirty="0" err="1" smtClean="0"/>
              <a:t>from</a:t>
            </a:r>
            <a:r>
              <a:rPr lang="hu-HU" sz="2000" dirty="0" smtClean="0"/>
              <a:t> </a:t>
            </a:r>
            <a:r>
              <a:rPr lang="hu-HU" sz="2000" dirty="0" err="1" smtClean="0"/>
              <a:t>the</a:t>
            </a:r>
            <a:r>
              <a:rPr lang="hu-HU" sz="2000" dirty="0" smtClean="0"/>
              <a:t> </a:t>
            </a:r>
            <a:r>
              <a:rPr lang="hu-HU" sz="2000" dirty="0" err="1" smtClean="0"/>
              <a:t>system-level</a:t>
            </a:r>
            <a:r>
              <a:rPr lang="hu-HU" sz="2000" dirty="0" smtClean="0"/>
              <a:t>, </a:t>
            </a:r>
          </a:p>
          <a:p>
            <a:pPr algn="ctr"/>
            <a:r>
              <a:rPr lang="hu-HU" sz="2000" dirty="0" err="1" smtClean="0"/>
              <a:t>how</a:t>
            </a:r>
            <a:r>
              <a:rPr lang="hu-HU" sz="2000" dirty="0" smtClean="0"/>
              <a:t> </a:t>
            </a:r>
            <a:r>
              <a:rPr lang="hu-HU" sz="2000" dirty="0" err="1" smtClean="0"/>
              <a:t>the</a:t>
            </a:r>
            <a:r>
              <a:rPr lang="hu-HU" sz="2000" dirty="0" smtClean="0"/>
              <a:t> </a:t>
            </a:r>
            <a:r>
              <a:rPr lang="hu-HU" sz="2000" dirty="0" err="1" smtClean="0"/>
              <a:t>concept</a:t>
            </a:r>
            <a:r>
              <a:rPr lang="hu-HU" sz="2000" dirty="0" smtClean="0"/>
              <a:t> of </a:t>
            </a:r>
            <a:r>
              <a:rPr lang="hu-HU" sz="2000" dirty="0" err="1" smtClean="0"/>
              <a:t>impact</a:t>
            </a:r>
            <a:r>
              <a:rPr lang="hu-HU" sz="2000" dirty="0" smtClean="0"/>
              <a:t> is </a:t>
            </a:r>
            <a:r>
              <a:rPr lang="hu-HU" sz="2000" dirty="0" err="1" smtClean="0"/>
              <a:t>changing</a:t>
            </a:r>
            <a:r>
              <a:rPr lang="hu-HU" sz="2000" dirty="0" smtClean="0"/>
              <a:t> </a:t>
            </a:r>
            <a:r>
              <a:rPr lang="hu-HU" sz="2000" dirty="0" err="1" smtClean="0"/>
              <a:t>in</a:t>
            </a:r>
            <a:r>
              <a:rPr lang="hu-HU" sz="2000" dirty="0" smtClean="0"/>
              <a:t> </a:t>
            </a:r>
            <a:r>
              <a:rPr lang="hu-HU" sz="2000" dirty="0" err="1" smtClean="0"/>
              <a:t>the</a:t>
            </a:r>
            <a:r>
              <a:rPr lang="hu-HU" sz="2000" dirty="0" smtClean="0"/>
              <a:t> European </a:t>
            </a:r>
            <a:r>
              <a:rPr lang="hu-HU" sz="2000" dirty="0" err="1" smtClean="0"/>
              <a:t>research</a:t>
            </a:r>
            <a:r>
              <a:rPr lang="hu-HU" sz="2000" dirty="0" smtClean="0"/>
              <a:t> </a:t>
            </a:r>
            <a:r>
              <a:rPr lang="hu-HU" sz="2000" dirty="0" err="1" smtClean="0"/>
              <a:t>support</a:t>
            </a:r>
            <a:r>
              <a:rPr lang="hu-HU" sz="2000" dirty="0" smtClean="0"/>
              <a:t> </a:t>
            </a:r>
            <a:r>
              <a:rPr lang="hu-HU" sz="2000" dirty="0" err="1" smtClean="0"/>
              <a:t>framework</a:t>
            </a:r>
            <a:r>
              <a:rPr lang="hu-HU" sz="2000" dirty="0" smtClean="0"/>
              <a:t/>
            </a:r>
            <a:br>
              <a:rPr lang="hu-HU" sz="2000" dirty="0" smtClean="0"/>
            </a:br>
            <a:r>
              <a:rPr lang="hu-HU" sz="3200" b="1" dirty="0" smtClean="0">
                <a:solidFill>
                  <a:prstClr val="black"/>
                </a:solidFill>
              </a:rPr>
              <a:t/>
            </a:r>
            <a:br>
              <a:rPr lang="hu-HU" sz="3200" b="1" dirty="0" smtClean="0">
                <a:solidFill>
                  <a:prstClr val="black"/>
                </a:solidFill>
              </a:rPr>
            </a:br>
            <a:r>
              <a:rPr lang="hu-HU" sz="2800" b="1" dirty="0" smtClean="0">
                <a:solidFill>
                  <a:prstClr val="black"/>
                </a:solidFill>
              </a:rPr>
              <a:t>2</a:t>
            </a:r>
            <a:r>
              <a:rPr lang="hu-HU" sz="2800" b="1" dirty="0">
                <a:solidFill>
                  <a:prstClr val="black"/>
                </a:solidFill>
              </a:rPr>
              <a:t>. The </a:t>
            </a:r>
            <a:r>
              <a:rPr lang="hu-HU" sz="2800" b="1" dirty="0" err="1">
                <a:solidFill>
                  <a:prstClr val="black"/>
                </a:solidFill>
              </a:rPr>
              <a:t>societal</a:t>
            </a:r>
            <a:r>
              <a:rPr lang="hu-HU" sz="2800" b="1" dirty="0">
                <a:solidFill>
                  <a:prstClr val="black"/>
                </a:solidFill>
              </a:rPr>
              <a:t> </a:t>
            </a:r>
            <a:r>
              <a:rPr lang="hu-HU" sz="2800" b="1" dirty="0" err="1">
                <a:solidFill>
                  <a:prstClr val="black"/>
                </a:solidFill>
              </a:rPr>
              <a:t>impact</a:t>
            </a:r>
            <a:r>
              <a:rPr lang="hu-HU" sz="2800" b="1" dirty="0">
                <a:solidFill>
                  <a:prstClr val="black"/>
                </a:solidFill>
              </a:rPr>
              <a:t> </a:t>
            </a:r>
            <a:r>
              <a:rPr lang="hu-HU" sz="2800" b="1" dirty="0" err="1">
                <a:solidFill>
                  <a:prstClr val="black"/>
                </a:solidFill>
              </a:rPr>
              <a:t>gap</a:t>
            </a:r>
            <a:r>
              <a:rPr lang="hu-HU" sz="2800" b="1" dirty="0">
                <a:solidFill>
                  <a:prstClr val="black"/>
                </a:solidFill>
              </a:rPr>
              <a:t> </a:t>
            </a:r>
            <a:r>
              <a:rPr lang="hu-HU" sz="3200" b="1" dirty="0" smtClean="0">
                <a:solidFill>
                  <a:prstClr val="black"/>
                </a:solidFill>
              </a:rPr>
              <a:t/>
            </a:r>
            <a:br>
              <a:rPr lang="hu-HU" sz="3200" b="1" dirty="0" smtClean="0">
                <a:solidFill>
                  <a:prstClr val="black"/>
                </a:solidFill>
              </a:rPr>
            </a:br>
            <a:r>
              <a:rPr lang="hu-HU" sz="2000" dirty="0" err="1" smtClean="0"/>
              <a:t>think</a:t>
            </a:r>
            <a:r>
              <a:rPr lang="hu-HU" sz="2000" dirty="0" smtClean="0"/>
              <a:t> </a:t>
            </a:r>
            <a:r>
              <a:rPr lang="hu-HU" sz="2000" dirty="0" err="1" smtClean="0"/>
              <a:t>about</a:t>
            </a:r>
            <a:r>
              <a:rPr lang="hu-HU" sz="2000" dirty="0" smtClean="0"/>
              <a:t> </a:t>
            </a:r>
            <a:r>
              <a:rPr lang="hu-HU" sz="2000" dirty="0" err="1" smtClean="0"/>
              <a:t>the</a:t>
            </a:r>
            <a:r>
              <a:rPr lang="hu-HU" sz="2000" dirty="0" smtClean="0"/>
              <a:t> </a:t>
            </a:r>
            <a:r>
              <a:rPr lang="hu-HU" sz="2000" dirty="0" err="1" smtClean="0"/>
              <a:t>challenges</a:t>
            </a:r>
            <a:r>
              <a:rPr lang="hu-HU" sz="2000" dirty="0" smtClean="0"/>
              <a:t> of </a:t>
            </a:r>
            <a:r>
              <a:rPr lang="hu-HU" sz="2000" dirty="0" err="1" smtClean="0"/>
              <a:t>impact</a:t>
            </a:r>
            <a:r>
              <a:rPr lang="hu-HU" sz="2000" dirty="0" smtClean="0"/>
              <a:t> </a:t>
            </a:r>
            <a:r>
              <a:rPr lang="hu-HU" sz="2000" dirty="0" err="1" smtClean="0"/>
              <a:t>in</a:t>
            </a:r>
            <a:r>
              <a:rPr lang="hu-HU" sz="2000" dirty="0" smtClean="0"/>
              <a:t> a </a:t>
            </a:r>
            <a:r>
              <a:rPr lang="hu-HU" sz="2000" dirty="0" err="1" smtClean="0"/>
              <a:t>broadened</a:t>
            </a:r>
            <a:r>
              <a:rPr lang="hu-HU" sz="2000" dirty="0" smtClean="0"/>
              <a:t> </a:t>
            </a:r>
            <a:r>
              <a:rPr lang="hu-HU" sz="2000" dirty="0" err="1" smtClean="0"/>
              <a:t>way</a:t>
            </a:r>
            <a:r>
              <a:rPr lang="hu-HU" sz="2000" dirty="0" smtClean="0"/>
              <a:t>, </a:t>
            </a:r>
            <a:r>
              <a:rPr lang="hu-HU" sz="2000" dirty="0" err="1" smtClean="0"/>
              <a:t>move</a:t>
            </a:r>
            <a:r>
              <a:rPr lang="hu-HU" sz="2000" dirty="0" smtClean="0"/>
              <a:t> out of </a:t>
            </a:r>
            <a:r>
              <a:rPr lang="hu-HU" sz="2000" dirty="0" err="1" smtClean="0"/>
              <a:t>comfort</a:t>
            </a:r>
            <a:r>
              <a:rPr lang="hu-HU" sz="2000" dirty="0" smtClean="0"/>
              <a:t> </a:t>
            </a:r>
            <a:r>
              <a:rPr lang="hu-HU" sz="2000" dirty="0" err="1" smtClean="0"/>
              <a:t>zones</a:t>
            </a:r>
            <a:r>
              <a:rPr lang="hu-HU" sz="2000" dirty="0" smtClean="0"/>
              <a:t> </a:t>
            </a:r>
            <a:r>
              <a:rPr lang="hu-HU" sz="2000" dirty="0" err="1" smtClean="0"/>
              <a:t>sustained</a:t>
            </a:r>
            <a:r>
              <a:rPr lang="hu-HU" sz="2000" dirty="0" smtClean="0"/>
              <a:t> </a:t>
            </a:r>
            <a:r>
              <a:rPr lang="hu-HU" sz="2000" dirty="0" err="1" smtClean="0"/>
              <a:t>by</a:t>
            </a:r>
            <a:r>
              <a:rPr lang="hu-HU" sz="2000" dirty="0" smtClean="0"/>
              <a:t> </a:t>
            </a:r>
            <a:r>
              <a:rPr lang="hu-HU" sz="2000" dirty="0" err="1" smtClean="0"/>
              <a:t>back-pocket-solutions</a:t>
            </a:r>
            <a:r>
              <a:rPr lang="hu-HU" sz="2000" dirty="0" smtClean="0"/>
              <a:t>, </a:t>
            </a:r>
            <a:r>
              <a:rPr lang="hu-HU" sz="2000" dirty="0" err="1" smtClean="0"/>
              <a:t>assess</a:t>
            </a:r>
            <a:r>
              <a:rPr lang="hu-HU" sz="2000" dirty="0" smtClean="0"/>
              <a:t> </a:t>
            </a:r>
            <a:r>
              <a:rPr lang="hu-HU" sz="2000" dirty="0" err="1" smtClean="0"/>
              <a:t>the</a:t>
            </a:r>
            <a:r>
              <a:rPr lang="hu-HU" sz="2000" dirty="0" smtClean="0"/>
              <a:t> management </a:t>
            </a:r>
            <a:r>
              <a:rPr lang="hu-HU" sz="2000" dirty="0" err="1" smtClean="0"/>
              <a:t>task</a:t>
            </a:r>
            <a:r>
              <a:rPr lang="hu-HU" sz="2000" dirty="0" smtClean="0"/>
              <a:t> </a:t>
            </a:r>
            <a:r>
              <a:rPr lang="hu-HU" sz="2000" dirty="0" err="1" smtClean="0"/>
              <a:t>in</a:t>
            </a:r>
            <a:r>
              <a:rPr lang="hu-HU" sz="2000" dirty="0" smtClean="0"/>
              <a:t> </a:t>
            </a:r>
            <a:r>
              <a:rPr lang="hu-HU" sz="2000" dirty="0" err="1" smtClean="0"/>
              <a:t>achieving</a:t>
            </a:r>
            <a:r>
              <a:rPr lang="hu-HU" sz="2000" dirty="0" smtClean="0"/>
              <a:t> </a:t>
            </a:r>
            <a:r>
              <a:rPr lang="hu-HU" sz="2000" dirty="0" err="1" smtClean="0"/>
              <a:t>impact</a:t>
            </a:r>
            <a:r>
              <a:rPr lang="hu-HU" sz="2000" dirty="0" smtClean="0"/>
              <a:t/>
            </a:r>
            <a:br>
              <a:rPr lang="hu-HU" sz="2000" dirty="0" smtClean="0"/>
            </a:br>
            <a:r>
              <a:rPr lang="hu-HU" sz="3200" b="1" dirty="0" smtClean="0">
                <a:solidFill>
                  <a:prstClr val="black"/>
                </a:solidFill>
              </a:rPr>
              <a:t/>
            </a:r>
            <a:br>
              <a:rPr lang="hu-HU" sz="3200" b="1" dirty="0" smtClean="0">
                <a:solidFill>
                  <a:prstClr val="black"/>
                </a:solidFill>
              </a:rPr>
            </a:br>
            <a:r>
              <a:rPr lang="hu-HU" sz="2800" b="1" dirty="0" smtClean="0">
                <a:solidFill>
                  <a:prstClr val="black"/>
                </a:solidFill>
              </a:rPr>
              <a:t>3</a:t>
            </a:r>
            <a:r>
              <a:rPr lang="hu-HU" sz="2800" b="1" dirty="0">
                <a:solidFill>
                  <a:prstClr val="black"/>
                </a:solidFill>
              </a:rPr>
              <a:t>. </a:t>
            </a:r>
            <a:r>
              <a:rPr lang="hu-HU" sz="2800" b="1" dirty="0" err="1">
                <a:solidFill>
                  <a:prstClr val="black"/>
                </a:solidFill>
              </a:rPr>
              <a:t>Getting</a:t>
            </a:r>
            <a:r>
              <a:rPr lang="hu-HU" sz="2800" b="1" dirty="0">
                <a:solidFill>
                  <a:prstClr val="black"/>
                </a:solidFill>
              </a:rPr>
              <a:t> </a:t>
            </a:r>
            <a:r>
              <a:rPr lang="hu-HU" sz="2800" b="1" dirty="0" err="1">
                <a:solidFill>
                  <a:prstClr val="black"/>
                </a:solidFill>
              </a:rPr>
              <a:t>ready</a:t>
            </a:r>
            <a:r>
              <a:rPr lang="hu-HU" sz="2800" b="1" dirty="0">
                <a:solidFill>
                  <a:prstClr val="black"/>
                </a:solidFill>
              </a:rPr>
              <a:t> </a:t>
            </a:r>
            <a:r>
              <a:rPr lang="hu-HU" sz="2800" b="1" dirty="0" err="1">
                <a:solidFill>
                  <a:prstClr val="black"/>
                </a:solidFill>
              </a:rPr>
              <a:t>for</a:t>
            </a:r>
            <a:r>
              <a:rPr lang="hu-HU" sz="2800" b="1" dirty="0">
                <a:solidFill>
                  <a:prstClr val="black"/>
                </a:solidFill>
              </a:rPr>
              <a:t> </a:t>
            </a:r>
            <a:r>
              <a:rPr lang="hu-HU" sz="2800" b="1" dirty="0" err="1">
                <a:solidFill>
                  <a:prstClr val="black"/>
                </a:solidFill>
              </a:rPr>
              <a:t>bridging</a:t>
            </a:r>
            <a:r>
              <a:rPr lang="hu-HU" sz="2800" b="1" dirty="0">
                <a:solidFill>
                  <a:prstClr val="black"/>
                </a:solidFill>
              </a:rPr>
              <a:t> </a:t>
            </a:r>
            <a:r>
              <a:rPr lang="hu-HU" sz="2800" b="1" dirty="0" err="1">
                <a:solidFill>
                  <a:prstClr val="black"/>
                </a:solidFill>
              </a:rPr>
              <a:t>the</a:t>
            </a:r>
            <a:r>
              <a:rPr lang="hu-HU" sz="2800" b="1" dirty="0">
                <a:solidFill>
                  <a:prstClr val="black"/>
                </a:solidFill>
              </a:rPr>
              <a:t> </a:t>
            </a:r>
            <a:r>
              <a:rPr lang="hu-HU" sz="2800" b="1" dirty="0" err="1">
                <a:solidFill>
                  <a:prstClr val="black"/>
                </a:solidFill>
              </a:rPr>
              <a:t>impact</a:t>
            </a:r>
            <a:r>
              <a:rPr lang="hu-HU" sz="2800" b="1" dirty="0">
                <a:solidFill>
                  <a:prstClr val="black"/>
                </a:solidFill>
              </a:rPr>
              <a:t> </a:t>
            </a:r>
            <a:r>
              <a:rPr lang="hu-HU" sz="2800" b="1" dirty="0" err="1" smtClean="0">
                <a:solidFill>
                  <a:prstClr val="black"/>
                </a:solidFill>
              </a:rPr>
              <a:t>gap</a:t>
            </a:r>
            <a:r>
              <a:rPr lang="hu-HU" sz="3200" b="1" dirty="0" smtClean="0">
                <a:solidFill>
                  <a:prstClr val="black"/>
                </a:solidFill>
              </a:rPr>
              <a:t/>
            </a:r>
            <a:br>
              <a:rPr lang="hu-HU" sz="3200" b="1" dirty="0" smtClean="0">
                <a:solidFill>
                  <a:prstClr val="black"/>
                </a:solidFill>
              </a:rPr>
            </a:br>
            <a:r>
              <a:rPr lang="hu-HU" sz="2000" dirty="0" err="1" smtClean="0"/>
              <a:t>think</a:t>
            </a:r>
            <a:r>
              <a:rPr lang="hu-HU" sz="2000" dirty="0" smtClean="0"/>
              <a:t> </a:t>
            </a:r>
            <a:r>
              <a:rPr lang="hu-HU" sz="2000" dirty="0" err="1" smtClean="0"/>
              <a:t>through</a:t>
            </a:r>
            <a:r>
              <a:rPr lang="hu-HU" sz="2000" dirty="0" smtClean="0"/>
              <a:t> </a:t>
            </a:r>
            <a:r>
              <a:rPr lang="hu-HU" sz="2000" dirty="0" err="1" smtClean="0"/>
              <a:t>the</a:t>
            </a:r>
            <a:r>
              <a:rPr lang="hu-HU" sz="2000" dirty="0" smtClean="0"/>
              <a:t> </a:t>
            </a:r>
            <a:r>
              <a:rPr lang="hu-HU" sz="2000" dirty="0" err="1" smtClean="0"/>
              <a:t>possible</a:t>
            </a:r>
            <a:r>
              <a:rPr lang="hu-HU" sz="2000" dirty="0" smtClean="0"/>
              <a:t> </a:t>
            </a:r>
            <a:r>
              <a:rPr lang="hu-HU" sz="2000" dirty="0" err="1" smtClean="0"/>
              <a:t>challenges</a:t>
            </a:r>
            <a:r>
              <a:rPr lang="hu-HU" sz="2000" dirty="0" smtClean="0"/>
              <a:t> of </a:t>
            </a:r>
            <a:r>
              <a:rPr lang="hu-HU" sz="2000" dirty="0" err="1" smtClean="0"/>
              <a:t>achieving</a:t>
            </a:r>
            <a:r>
              <a:rPr lang="hu-HU" sz="2000" dirty="0" smtClean="0"/>
              <a:t> </a:t>
            </a:r>
            <a:r>
              <a:rPr lang="hu-HU" sz="2000" dirty="0" err="1" smtClean="0"/>
              <a:t>impact</a:t>
            </a:r>
            <a:r>
              <a:rPr lang="hu-HU" sz="2000" dirty="0" smtClean="0"/>
              <a:t>, </a:t>
            </a:r>
            <a:r>
              <a:rPr lang="hu-HU" sz="2000" dirty="0" err="1" smtClean="0"/>
              <a:t>not</a:t>
            </a:r>
            <a:r>
              <a:rPr lang="hu-HU" sz="2000" dirty="0" smtClean="0"/>
              <a:t> </a:t>
            </a:r>
            <a:r>
              <a:rPr lang="hu-HU" sz="2000" dirty="0" err="1" smtClean="0"/>
              <a:t>take</a:t>
            </a:r>
            <a:r>
              <a:rPr lang="hu-HU" sz="2000" dirty="0" smtClean="0"/>
              <a:t> </a:t>
            </a:r>
            <a:r>
              <a:rPr lang="hu-HU" sz="2000" dirty="0" err="1" smtClean="0"/>
              <a:t>it</a:t>
            </a:r>
            <a:r>
              <a:rPr lang="hu-HU" sz="2000" dirty="0" smtClean="0"/>
              <a:t> </a:t>
            </a:r>
            <a:r>
              <a:rPr lang="hu-HU" sz="2000" dirty="0" err="1" smtClean="0"/>
              <a:t>for</a:t>
            </a:r>
            <a:r>
              <a:rPr lang="hu-HU" sz="2000" dirty="0" smtClean="0"/>
              <a:t> </a:t>
            </a:r>
            <a:r>
              <a:rPr lang="hu-HU" sz="2000" dirty="0" err="1" smtClean="0"/>
              <a:t>granted</a:t>
            </a:r>
            <a:r>
              <a:rPr lang="hu-HU" sz="2000" dirty="0" smtClean="0"/>
              <a:t> </a:t>
            </a:r>
            <a:r>
              <a:rPr lang="hu-HU" sz="2000" dirty="0" err="1" smtClean="0"/>
              <a:t>that</a:t>
            </a:r>
            <a:r>
              <a:rPr lang="hu-HU" sz="2000" dirty="0" smtClean="0"/>
              <a:t> </a:t>
            </a:r>
            <a:r>
              <a:rPr lang="hu-HU" sz="2000" dirty="0" err="1" smtClean="0"/>
              <a:t>the</a:t>
            </a:r>
            <a:r>
              <a:rPr lang="hu-HU" sz="2000" dirty="0" smtClean="0"/>
              <a:t> </a:t>
            </a:r>
            <a:r>
              <a:rPr lang="hu-HU" sz="2000" dirty="0" err="1" smtClean="0"/>
              <a:t>methods</a:t>
            </a:r>
            <a:r>
              <a:rPr lang="hu-HU" sz="2000" dirty="0" smtClean="0"/>
              <a:t> </a:t>
            </a:r>
            <a:r>
              <a:rPr lang="hu-HU" sz="2000" dirty="0" err="1" smtClean="0"/>
              <a:t>suggested</a:t>
            </a:r>
            <a:r>
              <a:rPr lang="hu-HU" sz="2000" dirty="0" smtClean="0"/>
              <a:t> </a:t>
            </a:r>
            <a:r>
              <a:rPr lang="hu-HU" sz="2000" dirty="0" err="1" smtClean="0"/>
              <a:t>for</a:t>
            </a:r>
            <a:r>
              <a:rPr lang="hu-HU" sz="2000" dirty="0" smtClean="0"/>
              <a:t> </a:t>
            </a:r>
            <a:r>
              <a:rPr lang="hu-HU" sz="2000" dirty="0" err="1" smtClean="0"/>
              <a:t>maximizing</a:t>
            </a:r>
            <a:r>
              <a:rPr lang="hu-HU" sz="2000" dirty="0" smtClean="0"/>
              <a:t> </a:t>
            </a:r>
            <a:r>
              <a:rPr lang="hu-HU" sz="2000" dirty="0" err="1" smtClean="0"/>
              <a:t>impact</a:t>
            </a:r>
            <a:r>
              <a:rPr lang="hu-HU" sz="2000" dirty="0" smtClean="0"/>
              <a:t> </a:t>
            </a:r>
            <a:r>
              <a:rPr lang="hu-HU" sz="2000" dirty="0" err="1" smtClean="0"/>
              <a:t>would</a:t>
            </a:r>
            <a:r>
              <a:rPr lang="hu-HU" sz="2000" dirty="0" smtClean="0"/>
              <a:t> </a:t>
            </a:r>
            <a:r>
              <a:rPr lang="hu-HU" sz="2000" dirty="0" err="1" smtClean="0"/>
              <a:t>work</a:t>
            </a:r>
            <a:r>
              <a:rPr lang="hu-HU" sz="2000" dirty="0" smtClean="0"/>
              <a:t>, </a:t>
            </a:r>
            <a:r>
              <a:rPr lang="hu-HU" sz="2000" dirty="0" err="1" smtClean="0"/>
              <a:t>set</a:t>
            </a:r>
            <a:r>
              <a:rPr lang="hu-HU" sz="2000" dirty="0" smtClean="0"/>
              <a:t> </a:t>
            </a:r>
            <a:r>
              <a:rPr lang="hu-HU" sz="2000" dirty="0" err="1" smtClean="0"/>
              <a:t>up</a:t>
            </a:r>
            <a:r>
              <a:rPr lang="hu-HU" sz="2000" dirty="0" smtClean="0"/>
              <a:t> an </a:t>
            </a:r>
            <a:r>
              <a:rPr lang="hu-HU" sz="2000" dirty="0" err="1" smtClean="0"/>
              <a:t>impact</a:t>
            </a:r>
            <a:r>
              <a:rPr lang="hu-HU" sz="2000" dirty="0" smtClean="0"/>
              <a:t> </a:t>
            </a:r>
            <a:r>
              <a:rPr lang="hu-HU" sz="2000" dirty="0" err="1" smtClean="0"/>
              <a:t>risk</a:t>
            </a:r>
            <a:r>
              <a:rPr lang="hu-HU" sz="2000" dirty="0" smtClean="0"/>
              <a:t> </a:t>
            </a:r>
            <a:r>
              <a:rPr lang="hu-HU" sz="2000" dirty="0" err="1" smtClean="0"/>
              <a:t>assessment</a:t>
            </a:r>
            <a:endParaRPr lang="hu-HU" sz="2000" dirty="0" smtClean="0">
              <a:solidFill>
                <a:prstClr val="black"/>
              </a:solidFill>
            </a:endParaRPr>
          </a:p>
          <a:p>
            <a:pPr algn="ctr"/>
            <a:endParaRPr lang="nl-NL" i="1" dirty="0" smtClean="0">
              <a:solidFill>
                <a:prstClr val="black">
                  <a:lumMod val="50000"/>
                </a:prst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solidFill>
                  <a:prstClr val="black"/>
                </a:solidFill>
                <a:latin typeface="Garamond" panose="02020404030301010803" pitchFamily="18" charset="0"/>
              </a:rPr>
              <a:t>28 </a:t>
            </a:r>
            <a:r>
              <a:rPr lang="en-US" sz="2400" dirty="0" smtClean="0">
                <a:solidFill>
                  <a:prstClr val="black"/>
                </a:solidFill>
                <a:latin typeface="Garamond" panose="02020404030301010803" pitchFamily="18" charset="0"/>
              </a:rPr>
              <a:t>- </a:t>
            </a:r>
            <a:r>
              <a:rPr lang="en-US" sz="2400" dirty="0">
                <a:solidFill>
                  <a:prstClr val="black"/>
                </a:solidFill>
                <a:latin typeface="Garamond" panose="02020404030301010803" pitchFamily="18" charset="0"/>
              </a:rPr>
              <a:t>30 </a:t>
            </a:r>
            <a:r>
              <a:rPr lang="en-US" sz="2400" dirty="0" smtClean="0">
                <a:solidFill>
                  <a:prstClr val="black"/>
                </a:solidFill>
                <a:latin typeface="Garamond" panose="02020404030301010803" pitchFamily="18" charset="0"/>
              </a:rPr>
              <a:t>November, </a:t>
            </a:r>
            <a:r>
              <a:rPr lang="en-US" sz="2400" dirty="0">
                <a:solidFill>
                  <a:prstClr val="black"/>
                </a:solidFill>
                <a:latin typeface="Garamond" panose="02020404030301010803" pitchFamily="18" charset="0"/>
              </a:rPr>
              <a:t>Leuven</a:t>
            </a:r>
            <a:r>
              <a:rPr lang="en-US" sz="3600" dirty="0">
                <a:solidFill>
                  <a:prstClr val="black"/>
                </a:solidFill>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err="1" smtClean="0">
                <a:solidFill>
                  <a:prstClr val="white"/>
                </a:solidFill>
                <a:latin typeface="Garamond" panose="02020404030301010803" pitchFamily="18" charset="0"/>
              </a:rPr>
              <a:t>Summary</a:t>
            </a:r>
            <a:endParaRPr lang="en-US" sz="2800" b="1" dirty="0">
              <a:solidFill>
                <a:prstClr val="white"/>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Tree>
    <p:extLst>
      <p:ext uri="{BB962C8B-B14F-4D97-AF65-F5344CB8AC3E}">
        <p14:creationId xmlns:p14="http://schemas.microsoft.com/office/powerpoint/2010/main" val="860650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3028950"/>
            <a:ext cx="12192001" cy="861774"/>
          </a:xfrm>
          <a:prstGeom prst="rect">
            <a:avLst/>
          </a:prstGeom>
          <a:noFill/>
        </p:spPr>
        <p:txBody>
          <a:bodyPr wrap="square" rtlCol="0">
            <a:spAutoFit/>
          </a:bodyPr>
          <a:lstStyle/>
          <a:p>
            <a:pPr algn="ctr"/>
            <a:endParaRPr lang="hu-HU" sz="3200" dirty="0">
              <a:solidFill>
                <a:prstClr val="black"/>
              </a:solidFill>
            </a:endParaRPr>
          </a:p>
          <a:p>
            <a:pPr algn="ctr"/>
            <a:endParaRPr lang="nl-NL" i="1" dirty="0" smtClean="0">
              <a:solidFill>
                <a:prstClr val="black">
                  <a:lumMod val="50000"/>
                </a:prst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solidFill>
                  <a:prstClr val="black"/>
                </a:solidFill>
                <a:latin typeface="Garamond" panose="02020404030301010803" pitchFamily="18" charset="0"/>
              </a:rPr>
              <a:t>28 </a:t>
            </a:r>
            <a:r>
              <a:rPr lang="en-US" sz="2400" dirty="0" smtClean="0">
                <a:solidFill>
                  <a:prstClr val="black"/>
                </a:solidFill>
                <a:latin typeface="Garamond" panose="02020404030301010803" pitchFamily="18" charset="0"/>
              </a:rPr>
              <a:t>- </a:t>
            </a:r>
            <a:r>
              <a:rPr lang="en-US" sz="2400" dirty="0">
                <a:solidFill>
                  <a:prstClr val="black"/>
                </a:solidFill>
                <a:latin typeface="Garamond" panose="02020404030301010803" pitchFamily="18" charset="0"/>
              </a:rPr>
              <a:t>30 </a:t>
            </a:r>
            <a:r>
              <a:rPr lang="en-US" sz="2400" dirty="0" smtClean="0">
                <a:solidFill>
                  <a:prstClr val="black"/>
                </a:solidFill>
                <a:latin typeface="Garamond" panose="02020404030301010803" pitchFamily="18" charset="0"/>
              </a:rPr>
              <a:t>November, </a:t>
            </a:r>
            <a:r>
              <a:rPr lang="en-US" sz="2400" dirty="0">
                <a:solidFill>
                  <a:prstClr val="black"/>
                </a:solidFill>
                <a:latin typeface="Garamond" panose="02020404030301010803" pitchFamily="18" charset="0"/>
              </a:rPr>
              <a:t>Leuven</a:t>
            </a:r>
            <a:r>
              <a:rPr lang="en-US" sz="3600" dirty="0">
                <a:solidFill>
                  <a:prstClr val="black"/>
                </a:solidFill>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err="1" smtClean="0">
                <a:solidFill>
                  <a:prstClr val="white"/>
                </a:solidFill>
                <a:latin typeface="Garamond" panose="02020404030301010803" pitchFamily="18" charset="0"/>
              </a:rPr>
              <a:t>Summary</a:t>
            </a:r>
            <a:endParaRPr lang="en-US" sz="2800" b="1" dirty="0">
              <a:solidFill>
                <a:prstClr val="white"/>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8" name="Cím 7"/>
          <p:cNvSpPr>
            <a:spLocks noGrp="1"/>
          </p:cNvSpPr>
          <p:nvPr>
            <p:ph type="title"/>
          </p:nvPr>
        </p:nvSpPr>
        <p:spPr/>
        <p:txBody>
          <a:bodyPr/>
          <a:lstStyle/>
          <a:p>
            <a:endParaRPr lang="hu-HU"/>
          </a:p>
        </p:txBody>
      </p:sp>
      <p:sp>
        <p:nvSpPr>
          <p:cNvPr id="6" name="Tartalom helye 5"/>
          <p:cNvSpPr>
            <a:spLocks noGrp="1"/>
          </p:cNvSpPr>
          <p:nvPr>
            <p:ph idx="1"/>
          </p:nvPr>
        </p:nvSpPr>
        <p:spPr/>
        <p:txBody>
          <a:bodyPr/>
          <a:lstStyle/>
          <a:p>
            <a:pPr marL="0" indent="0">
              <a:buNone/>
            </a:pPr>
            <a:r>
              <a:rPr lang="hu-HU" dirty="0" smtClean="0"/>
              <a:t>			</a:t>
            </a:r>
          </a:p>
          <a:p>
            <a:pPr marL="0" indent="0">
              <a:buNone/>
            </a:pPr>
            <a:endParaRPr lang="hu-HU" b="1" dirty="0" smtClean="0"/>
          </a:p>
          <a:p>
            <a:pPr marL="0" indent="0">
              <a:buNone/>
            </a:pPr>
            <a:endParaRPr lang="hu-HU" b="1" dirty="0"/>
          </a:p>
          <a:p>
            <a:pPr marL="514350" indent="-514350">
              <a:buFont typeface="+mj-lt"/>
              <a:buAutoNum type="arabicPeriod"/>
            </a:pPr>
            <a:r>
              <a:rPr lang="hu-HU" dirty="0" smtClean="0"/>
              <a:t>.</a:t>
            </a:r>
          </a:p>
          <a:p>
            <a:pPr marL="514350" indent="-514350">
              <a:buFont typeface="+mj-lt"/>
              <a:buAutoNum type="arabicPeriod"/>
            </a:pPr>
            <a:endParaRPr lang="hu-HU" dirty="0" smtClean="0"/>
          </a:p>
          <a:p>
            <a:pPr marL="514350" indent="-514350">
              <a:buFont typeface="+mj-lt"/>
              <a:buAutoNum type="arabicPeriod"/>
            </a:pPr>
            <a:r>
              <a:rPr lang="hu-HU" dirty="0" smtClean="0"/>
              <a:t>.</a:t>
            </a:r>
          </a:p>
          <a:p>
            <a:pPr marL="514350" indent="-514350">
              <a:buFont typeface="+mj-lt"/>
              <a:buAutoNum type="arabicPeriod"/>
            </a:pPr>
            <a:endParaRPr lang="hu-HU" dirty="0" smtClean="0"/>
          </a:p>
          <a:p>
            <a:pPr marL="514350" indent="-514350">
              <a:buFont typeface="+mj-lt"/>
              <a:buAutoNum type="arabicPeriod"/>
            </a:pPr>
            <a:r>
              <a:rPr lang="hu-HU" dirty="0" smtClean="0"/>
              <a:t>. </a:t>
            </a:r>
            <a:br>
              <a:rPr lang="hu-HU" dirty="0" smtClean="0"/>
            </a:br>
            <a:r>
              <a:rPr lang="hu-HU" dirty="0" smtClean="0"/>
              <a:t/>
            </a:r>
            <a:br>
              <a:rPr lang="hu-HU" dirty="0" smtClean="0"/>
            </a:br>
            <a:endParaRPr lang="hu-HU" dirty="0" smtClean="0"/>
          </a:p>
          <a:p>
            <a:pPr marL="0" indent="0">
              <a:buNone/>
            </a:pPr>
            <a:r>
              <a:rPr lang="hu-HU" dirty="0" smtClean="0"/>
              <a:t>	</a:t>
            </a:r>
            <a:endParaRPr lang="hu-HU" dirty="0"/>
          </a:p>
        </p:txBody>
      </p:sp>
      <p:sp>
        <p:nvSpPr>
          <p:cNvPr id="5" name="Téglalap 4"/>
          <p:cNvSpPr/>
          <p:nvPr/>
        </p:nvSpPr>
        <p:spPr bwMode="auto">
          <a:xfrm>
            <a:off x="3396343" y="2139043"/>
            <a:ext cx="5774015" cy="889907"/>
          </a:xfrm>
          <a:prstGeom prst="rect">
            <a:avLst/>
          </a:prstGeom>
          <a:solidFill>
            <a:srgbClr val="00B0F0"/>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hu-HU" sz="3200" b="1" dirty="0" err="1">
                <a:latin typeface="Calibri" panose="020F0502020204030204" pitchFamily="34" charset="0"/>
                <a:cs typeface="Calibri" panose="020F0502020204030204" pitchFamily="34" charset="0"/>
              </a:rPr>
              <a:t>Take-home</a:t>
            </a:r>
            <a:r>
              <a:rPr lang="hu-HU" sz="3200" b="1" dirty="0">
                <a:latin typeface="Calibri" panose="020F0502020204030204" pitchFamily="34" charset="0"/>
                <a:cs typeface="Calibri" panose="020F0502020204030204" pitchFamily="34" charset="0"/>
              </a:rPr>
              <a:t> </a:t>
            </a:r>
            <a:r>
              <a:rPr lang="hu-HU" sz="3200" b="1" dirty="0" err="1">
                <a:latin typeface="Calibri" panose="020F0502020204030204" pitchFamily="34" charset="0"/>
                <a:cs typeface="Calibri" panose="020F0502020204030204" pitchFamily="34" charset="0"/>
              </a:rPr>
              <a:t>messages</a:t>
            </a:r>
            <a:endParaRPr lang="hu-HU"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878484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3028950"/>
            <a:ext cx="12192001" cy="861774"/>
          </a:xfrm>
          <a:prstGeom prst="rect">
            <a:avLst/>
          </a:prstGeom>
          <a:noFill/>
        </p:spPr>
        <p:txBody>
          <a:bodyPr wrap="square" rtlCol="0">
            <a:spAutoFit/>
          </a:bodyPr>
          <a:lstStyle/>
          <a:p>
            <a:pPr algn="ctr"/>
            <a:endParaRPr lang="hu-HU" sz="3200" dirty="0">
              <a:solidFill>
                <a:prstClr val="black"/>
              </a:solidFill>
            </a:endParaRPr>
          </a:p>
          <a:p>
            <a:pPr algn="ctr"/>
            <a:endParaRPr lang="nl-NL" i="1" dirty="0" smtClean="0">
              <a:solidFill>
                <a:prstClr val="black">
                  <a:lumMod val="50000"/>
                </a:prst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solidFill>
                  <a:prstClr val="black"/>
                </a:solidFill>
                <a:latin typeface="Garamond" panose="02020404030301010803" pitchFamily="18" charset="0"/>
              </a:rPr>
              <a:t>28 </a:t>
            </a:r>
            <a:r>
              <a:rPr lang="en-US" sz="2400" dirty="0" smtClean="0">
                <a:solidFill>
                  <a:prstClr val="black"/>
                </a:solidFill>
                <a:latin typeface="Garamond" panose="02020404030301010803" pitchFamily="18" charset="0"/>
              </a:rPr>
              <a:t>- </a:t>
            </a:r>
            <a:r>
              <a:rPr lang="en-US" sz="2400" dirty="0">
                <a:solidFill>
                  <a:prstClr val="black"/>
                </a:solidFill>
                <a:latin typeface="Garamond" panose="02020404030301010803" pitchFamily="18" charset="0"/>
              </a:rPr>
              <a:t>30 </a:t>
            </a:r>
            <a:r>
              <a:rPr lang="en-US" sz="2400" dirty="0" smtClean="0">
                <a:solidFill>
                  <a:prstClr val="black"/>
                </a:solidFill>
                <a:latin typeface="Garamond" panose="02020404030301010803" pitchFamily="18" charset="0"/>
              </a:rPr>
              <a:t>November, </a:t>
            </a:r>
            <a:r>
              <a:rPr lang="en-US" sz="2400" dirty="0">
                <a:solidFill>
                  <a:prstClr val="black"/>
                </a:solidFill>
                <a:latin typeface="Garamond" panose="02020404030301010803" pitchFamily="18" charset="0"/>
              </a:rPr>
              <a:t>Leuven</a:t>
            </a:r>
            <a:r>
              <a:rPr lang="en-US" sz="3600" dirty="0">
                <a:solidFill>
                  <a:prstClr val="black"/>
                </a:solidFill>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err="1" smtClean="0">
                <a:solidFill>
                  <a:prstClr val="white"/>
                </a:solidFill>
                <a:latin typeface="Garamond" panose="02020404030301010803" pitchFamily="18" charset="0"/>
              </a:rPr>
              <a:t>Summary</a:t>
            </a:r>
            <a:endParaRPr lang="en-US" sz="2800" b="1" dirty="0">
              <a:solidFill>
                <a:prstClr val="white"/>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8" name="Cím 7"/>
          <p:cNvSpPr>
            <a:spLocks noGrp="1"/>
          </p:cNvSpPr>
          <p:nvPr>
            <p:ph type="title"/>
          </p:nvPr>
        </p:nvSpPr>
        <p:spPr/>
        <p:txBody>
          <a:bodyPr/>
          <a:lstStyle/>
          <a:p>
            <a:endParaRPr lang="hu-HU"/>
          </a:p>
        </p:txBody>
      </p:sp>
      <p:sp>
        <p:nvSpPr>
          <p:cNvPr id="6" name="Tartalom helye 5"/>
          <p:cNvSpPr>
            <a:spLocks noGrp="1"/>
          </p:cNvSpPr>
          <p:nvPr>
            <p:ph idx="1"/>
          </p:nvPr>
        </p:nvSpPr>
        <p:spPr/>
        <p:txBody>
          <a:bodyPr/>
          <a:lstStyle/>
          <a:p>
            <a:pPr marL="0" indent="0">
              <a:buNone/>
            </a:pPr>
            <a:r>
              <a:rPr lang="hu-HU" dirty="0" smtClean="0"/>
              <a:t>			</a:t>
            </a:r>
          </a:p>
          <a:p>
            <a:pPr marL="0" indent="0">
              <a:buNone/>
            </a:pPr>
            <a:endParaRPr lang="hu-HU" b="1" dirty="0" smtClean="0"/>
          </a:p>
          <a:p>
            <a:pPr marL="0" indent="0">
              <a:buNone/>
            </a:pPr>
            <a:endParaRPr lang="hu-HU" b="1" dirty="0"/>
          </a:p>
          <a:p>
            <a:pPr marL="514350" indent="-514350">
              <a:buFont typeface="+mj-lt"/>
              <a:buAutoNum type="arabicPeriod"/>
            </a:pPr>
            <a:r>
              <a:rPr lang="hu-HU" dirty="0"/>
              <a:t>New </a:t>
            </a:r>
            <a:r>
              <a:rPr lang="hu-HU" dirty="0" err="1"/>
              <a:t>dynamics</a:t>
            </a:r>
            <a:r>
              <a:rPr lang="hu-HU" dirty="0"/>
              <a:t> and </a:t>
            </a:r>
            <a:r>
              <a:rPr lang="hu-HU" dirty="0" err="1"/>
              <a:t>even</a:t>
            </a:r>
            <a:r>
              <a:rPr lang="hu-HU" dirty="0"/>
              <a:t> more </a:t>
            </a:r>
            <a:r>
              <a:rPr lang="hu-HU" dirty="0" err="1"/>
              <a:t>emphasis</a:t>
            </a:r>
            <a:r>
              <a:rPr lang="hu-HU" dirty="0"/>
              <a:t> </a:t>
            </a:r>
            <a:r>
              <a:rPr lang="hu-HU" dirty="0" err="1"/>
              <a:t>on</a:t>
            </a:r>
            <a:r>
              <a:rPr lang="hu-HU" dirty="0"/>
              <a:t> </a:t>
            </a:r>
            <a:r>
              <a:rPr lang="hu-HU" dirty="0" err="1"/>
              <a:t>impact</a:t>
            </a:r>
            <a:r>
              <a:rPr lang="hu-HU" dirty="0"/>
              <a:t> is </a:t>
            </a:r>
            <a:r>
              <a:rPr lang="hu-HU" dirty="0" err="1"/>
              <a:t>on</a:t>
            </a:r>
            <a:r>
              <a:rPr lang="hu-HU" dirty="0"/>
              <a:t> </a:t>
            </a:r>
            <a:r>
              <a:rPr lang="hu-HU" dirty="0" err="1"/>
              <a:t>the</a:t>
            </a:r>
            <a:r>
              <a:rPr lang="hu-HU" dirty="0"/>
              <a:t> Horizon</a:t>
            </a:r>
          </a:p>
          <a:p>
            <a:pPr marL="514350" indent="-514350">
              <a:buFont typeface="+mj-lt"/>
              <a:buAutoNum type="arabicPeriod"/>
            </a:pPr>
            <a:r>
              <a:rPr lang="hu-HU" dirty="0"/>
              <a:t>Mind </a:t>
            </a:r>
            <a:r>
              <a:rPr lang="hu-HU" dirty="0" err="1"/>
              <a:t>the</a:t>
            </a:r>
            <a:r>
              <a:rPr lang="hu-HU" dirty="0"/>
              <a:t> </a:t>
            </a:r>
            <a:r>
              <a:rPr lang="hu-HU" dirty="0" err="1"/>
              <a:t>impact</a:t>
            </a:r>
            <a:r>
              <a:rPr lang="hu-HU" dirty="0"/>
              <a:t> </a:t>
            </a:r>
            <a:r>
              <a:rPr lang="hu-HU" dirty="0" err="1"/>
              <a:t>gap</a:t>
            </a:r>
            <a:r>
              <a:rPr lang="hu-HU" dirty="0"/>
              <a:t> </a:t>
            </a:r>
            <a:endParaRPr lang="hu-HU" dirty="0" smtClean="0"/>
          </a:p>
          <a:p>
            <a:pPr marL="514350" indent="-514350">
              <a:buFont typeface="+mj-lt"/>
              <a:buAutoNum type="arabicPeriod"/>
            </a:pPr>
            <a:r>
              <a:rPr lang="hu-HU" dirty="0" err="1" smtClean="0"/>
              <a:t>Assess</a:t>
            </a:r>
            <a:r>
              <a:rPr lang="hu-HU" dirty="0" smtClean="0"/>
              <a:t> </a:t>
            </a:r>
            <a:r>
              <a:rPr lang="hu-HU" dirty="0" err="1" smtClean="0"/>
              <a:t>honestly</a:t>
            </a:r>
            <a:r>
              <a:rPr lang="hu-HU" dirty="0" smtClean="0"/>
              <a:t> and be </a:t>
            </a:r>
            <a:r>
              <a:rPr lang="hu-HU" dirty="0" err="1" smtClean="0"/>
              <a:t>prepared</a:t>
            </a:r>
            <a:r>
              <a:rPr lang="hu-HU" dirty="0" smtClean="0"/>
              <a:t> </a:t>
            </a:r>
            <a:r>
              <a:rPr lang="hu-HU" dirty="0" err="1" smtClean="0"/>
              <a:t>in</a:t>
            </a:r>
            <a:r>
              <a:rPr lang="hu-HU" dirty="0" smtClean="0"/>
              <a:t> </a:t>
            </a:r>
            <a:r>
              <a:rPr lang="hu-HU" dirty="0" err="1" smtClean="0"/>
              <a:t>due</a:t>
            </a:r>
            <a:r>
              <a:rPr lang="hu-HU" dirty="0" smtClean="0"/>
              <a:t> </a:t>
            </a:r>
            <a:r>
              <a:rPr lang="hu-HU" dirty="0" err="1" smtClean="0"/>
              <a:t>time</a:t>
            </a:r>
            <a:r>
              <a:rPr lang="hu-HU" dirty="0" smtClean="0"/>
              <a:t/>
            </a:r>
            <a:br>
              <a:rPr lang="hu-HU" dirty="0" smtClean="0"/>
            </a:br>
            <a:r>
              <a:rPr lang="hu-HU" dirty="0" smtClean="0"/>
              <a:t/>
            </a:r>
            <a:br>
              <a:rPr lang="hu-HU" dirty="0" smtClean="0"/>
            </a:br>
            <a:endParaRPr lang="hu-HU" dirty="0" smtClean="0"/>
          </a:p>
          <a:p>
            <a:pPr marL="0" indent="0">
              <a:buNone/>
            </a:pPr>
            <a:r>
              <a:rPr lang="hu-HU" dirty="0" smtClean="0"/>
              <a:t>	</a:t>
            </a:r>
            <a:endParaRPr lang="hu-HU" dirty="0"/>
          </a:p>
        </p:txBody>
      </p:sp>
      <p:sp>
        <p:nvSpPr>
          <p:cNvPr id="5" name="Téglalap 4"/>
          <p:cNvSpPr/>
          <p:nvPr/>
        </p:nvSpPr>
        <p:spPr bwMode="auto">
          <a:xfrm>
            <a:off x="3396343" y="2139043"/>
            <a:ext cx="5774015" cy="889907"/>
          </a:xfrm>
          <a:prstGeom prst="rect">
            <a:avLst/>
          </a:prstGeom>
          <a:solidFill>
            <a:srgbClr val="00B0F0"/>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hu-HU" sz="3200" b="1" dirty="0" err="1">
                <a:solidFill>
                  <a:prstClr val="black"/>
                </a:solidFill>
                <a:latin typeface="Calibri" panose="020F0502020204030204" pitchFamily="34" charset="0"/>
                <a:cs typeface="Calibri" panose="020F0502020204030204" pitchFamily="34" charset="0"/>
              </a:rPr>
              <a:t>Take-home</a:t>
            </a:r>
            <a:r>
              <a:rPr lang="hu-HU" sz="3200" b="1" dirty="0">
                <a:solidFill>
                  <a:prstClr val="black"/>
                </a:solidFill>
                <a:latin typeface="Calibri" panose="020F0502020204030204" pitchFamily="34" charset="0"/>
                <a:cs typeface="Calibri" panose="020F0502020204030204" pitchFamily="34" charset="0"/>
              </a:rPr>
              <a:t> </a:t>
            </a:r>
            <a:r>
              <a:rPr lang="hu-HU" sz="3200" b="1" dirty="0" err="1">
                <a:solidFill>
                  <a:prstClr val="black"/>
                </a:solidFill>
                <a:latin typeface="Calibri" panose="020F0502020204030204" pitchFamily="34" charset="0"/>
                <a:cs typeface="Calibri" panose="020F0502020204030204" pitchFamily="34" charset="0"/>
              </a:rPr>
              <a:t>messages</a:t>
            </a:r>
            <a:endParaRPr lang="hu-HU" sz="32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972858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Cím 4"/>
          <p:cNvSpPr>
            <a:spLocks noGrp="1"/>
          </p:cNvSpPr>
          <p:nvPr>
            <p:ph type="title"/>
          </p:nvPr>
        </p:nvSpPr>
        <p:spPr/>
        <p:txBody>
          <a:bodyPr/>
          <a:lstStyle/>
          <a:p>
            <a:pPr algn="r"/>
            <a:r>
              <a:rPr lang="hu-HU" dirty="0" smtClean="0"/>
              <a:t>					</a:t>
            </a:r>
            <a:r>
              <a:rPr lang="hu-HU" sz="4800" b="1" dirty="0" err="1" smtClean="0"/>
              <a:t>Thank</a:t>
            </a:r>
            <a:r>
              <a:rPr lang="hu-HU" sz="4800" b="1" dirty="0" smtClean="0"/>
              <a:t> </a:t>
            </a:r>
            <a:r>
              <a:rPr lang="hu-HU" sz="4800" b="1" dirty="0" err="1" smtClean="0"/>
              <a:t>you</a:t>
            </a:r>
            <a:r>
              <a:rPr lang="hu-HU" sz="4800" b="1" dirty="0" smtClean="0"/>
              <a:t> </a:t>
            </a:r>
            <a:r>
              <a:rPr lang="hu-HU" sz="4800" b="1" dirty="0" err="1" smtClean="0"/>
              <a:t>for</a:t>
            </a:r>
            <a:r>
              <a:rPr lang="hu-HU" sz="4800" b="1" dirty="0" smtClean="0"/>
              <a:t> </a:t>
            </a:r>
            <a:r>
              <a:rPr lang="hu-HU" sz="4800" b="1" dirty="0" err="1" smtClean="0"/>
              <a:t>thinking</a:t>
            </a:r>
            <a:r>
              <a:rPr lang="hu-HU" sz="4800" b="1" dirty="0" smtClean="0"/>
              <a:t> </a:t>
            </a:r>
            <a:r>
              <a:rPr lang="hu-HU" sz="4800" b="1" dirty="0" err="1" smtClean="0"/>
              <a:t>together</a:t>
            </a:r>
            <a:r>
              <a:rPr lang="hu-HU" sz="4800" b="1" dirty="0" smtClean="0"/>
              <a:t> </a:t>
            </a:r>
            <a:r>
              <a:rPr lang="hu-HU" sz="4800" b="1" dirty="0" err="1" smtClean="0"/>
              <a:t>about</a:t>
            </a:r>
            <a:r>
              <a:rPr lang="hu-HU" sz="4800" b="1" dirty="0" smtClean="0"/>
              <a:t> </a:t>
            </a:r>
            <a:r>
              <a:rPr lang="hu-HU" sz="4800" b="1" dirty="0" err="1" smtClean="0"/>
              <a:t>impact</a:t>
            </a:r>
            <a:r>
              <a:rPr lang="hu-HU" sz="4800" b="1" dirty="0" smtClean="0"/>
              <a:t>!</a:t>
            </a:r>
            <a:endParaRPr lang="hu-HU" sz="4800" b="1" dirty="0"/>
          </a:p>
        </p:txBody>
      </p:sp>
      <p:sp>
        <p:nvSpPr>
          <p:cNvPr id="6" name="Szöveg helye 5"/>
          <p:cNvSpPr>
            <a:spLocks noGrp="1"/>
          </p:cNvSpPr>
          <p:nvPr>
            <p:ph type="body" idx="1"/>
          </p:nvPr>
        </p:nvSpPr>
        <p:spPr/>
        <p:txBody>
          <a:bodyPr>
            <a:normAutofit fontScale="92500"/>
          </a:bodyPr>
          <a:lstStyle/>
          <a:p>
            <a:r>
              <a:rPr lang="hu-HU" b="1" dirty="0" smtClean="0">
                <a:solidFill>
                  <a:schemeClr val="tx1"/>
                </a:solidFill>
              </a:rPr>
              <a:t/>
            </a:r>
            <a:br>
              <a:rPr lang="hu-HU" b="1" dirty="0" smtClean="0">
                <a:solidFill>
                  <a:schemeClr val="tx1"/>
                </a:solidFill>
              </a:rPr>
            </a:br>
            <a:r>
              <a:rPr lang="hu-HU" b="1" dirty="0" err="1" smtClean="0">
                <a:solidFill>
                  <a:schemeClr val="tx1"/>
                </a:solidFill>
              </a:rPr>
              <a:t>Please</a:t>
            </a:r>
            <a:r>
              <a:rPr lang="hu-HU" b="1" dirty="0" smtClean="0">
                <a:solidFill>
                  <a:schemeClr val="tx1"/>
                </a:solidFill>
              </a:rPr>
              <a:t> </a:t>
            </a:r>
            <a:r>
              <a:rPr lang="hu-HU" b="1" dirty="0" err="1" smtClean="0">
                <a:solidFill>
                  <a:schemeClr val="tx1"/>
                </a:solidFill>
              </a:rPr>
              <a:t>feel</a:t>
            </a:r>
            <a:r>
              <a:rPr lang="hu-HU" b="1" dirty="0" smtClean="0">
                <a:solidFill>
                  <a:schemeClr val="tx1"/>
                </a:solidFill>
              </a:rPr>
              <a:t> free </a:t>
            </a:r>
            <a:r>
              <a:rPr lang="hu-HU" b="1" dirty="0" err="1" smtClean="0">
                <a:solidFill>
                  <a:schemeClr val="tx1"/>
                </a:solidFill>
              </a:rPr>
              <a:t>to</a:t>
            </a:r>
            <a:r>
              <a:rPr lang="hu-HU" b="1" dirty="0" smtClean="0">
                <a:solidFill>
                  <a:schemeClr val="tx1"/>
                </a:solidFill>
              </a:rPr>
              <a:t> </a:t>
            </a:r>
            <a:r>
              <a:rPr lang="hu-HU" b="1" dirty="0" err="1" smtClean="0">
                <a:solidFill>
                  <a:schemeClr val="tx1"/>
                </a:solidFill>
              </a:rPr>
              <a:t>contact</a:t>
            </a:r>
            <a:r>
              <a:rPr lang="hu-HU" b="1" dirty="0" smtClean="0">
                <a:solidFill>
                  <a:schemeClr val="tx1"/>
                </a:solidFill>
              </a:rPr>
              <a:t> </a:t>
            </a:r>
            <a:r>
              <a:rPr lang="hu-HU" b="1" dirty="0" err="1" smtClean="0">
                <a:solidFill>
                  <a:schemeClr val="tx1"/>
                </a:solidFill>
              </a:rPr>
              <a:t>me</a:t>
            </a:r>
            <a:r>
              <a:rPr lang="hu-HU" b="1" dirty="0" smtClean="0">
                <a:solidFill>
                  <a:schemeClr val="tx1"/>
                </a:solidFill>
              </a:rPr>
              <a:t> </a:t>
            </a:r>
            <a:r>
              <a:rPr lang="hu-HU" b="1" dirty="0" err="1" smtClean="0">
                <a:solidFill>
                  <a:schemeClr val="tx1"/>
                </a:solidFill>
              </a:rPr>
              <a:t>with</a:t>
            </a:r>
            <a:r>
              <a:rPr lang="hu-HU" b="1" dirty="0" smtClean="0">
                <a:solidFill>
                  <a:schemeClr val="tx1"/>
                </a:solidFill>
              </a:rPr>
              <a:t> </a:t>
            </a:r>
            <a:r>
              <a:rPr lang="hu-HU" b="1" dirty="0" err="1" smtClean="0">
                <a:solidFill>
                  <a:schemeClr val="tx1"/>
                </a:solidFill>
              </a:rPr>
              <a:t>questions</a:t>
            </a:r>
            <a:r>
              <a:rPr lang="hu-HU" b="1" dirty="0" smtClean="0">
                <a:solidFill>
                  <a:schemeClr val="tx1"/>
                </a:solidFill>
              </a:rPr>
              <a:t> </a:t>
            </a:r>
            <a:r>
              <a:rPr lang="hu-HU" b="1" dirty="0" err="1" smtClean="0">
                <a:solidFill>
                  <a:schemeClr val="tx1"/>
                </a:solidFill>
              </a:rPr>
              <a:t>or</a:t>
            </a:r>
            <a:r>
              <a:rPr lang="hu-HU" b="1" dirty="0" smtClean="0">
                <a:solidFill>
                  <a:schemeClr val="tx1"/>
                </a:solidFill>
              </a:rPr>
              <a:t> </a:t>
            </a:r>
            <a:r>
              <a:rPr lang="hu-HU" b="1" dirty="0" err="1" smtClean="0">
                <a:solidFill>
                  <a:schemeClr val="tx1"/>
                </a:solidFill>
              </a:rPr>
              <a:t>comments</a:t>
            </a:r>
            <a:r>
              <a:rPr lang="hu-HU" b="1" dirty="0" smtClean="0">
                <a:solidFill>
                  <a:schemeClr val="tx1"/>
                </a:solidFill>
              </a:rPr>
              <a:t>:</a:t>
            </a:r>
            <a:r>
              <a:rPr lang="hu-HU" dirty="0"/>
              <a:t> </a:t>
            </a:r>
            <a:r>
              <a:rPr lang="hu-HU" dirty="0" err="1" smtClean="0">
                <a:hlinkClick r:id="rId4"/>
              </a:rPr>
              <a:t>schenk.borbala</a:t>
            </a:r>
            <a:r>
              <a:rPr lang="hu-HU" dirty="0" smtClean="0">
                <a:hlinkClick r:id="rId4"/>
              </a:rPr>
              <a:t>@</a:t>
            </a:r>
            <a:r>
              <a:rPr lang="hu-HU" dirty="0" err="1" smtClean="0">
                <a:hlinkClick r:id="rId4"/>
              </a:rPr>
              <a:t>tk.mta.hu</a:t>
            </a:r>
            <a:r>
              <a:rPr lang="hu-HU" dirty="0"/>
              <a:t/>
            </a:r>
            <a:br>
              <a:rPr lang="hu-HU" dirty="0"/>
            </a:br>
            <a:r>
              <a:rPr lang="hu-HU" dirty="0"/>
              <a:t/>
            </a:r>
            <a:br>
              <a:rPr lang="hu-HU" dirty="0"/>
            </a:br>
            <a:r>
              <a:rPr lang="hu-HU" dirty="0">
                <a:hlinkClick r:id="rId5"/>
              </a:rPr>
              <a:t>https://www.linkedin.com/in/borbala-schenk-9b8078aa</a:t>
            </a:r>
            <a:r>
              <a:rPr lang="hu-HU" dirty="0" smtClean="0">
                <a:hlinkClick r:id="rId5"/>
              </a:rPr>
              <a:t>/</a:t>
            </a:r>
            <a:r>
              <a:rPr lang="hu-HU" dirty="0" smtClean="0"/>
              <a:t> </a:t>
            </a:r>
            <a:endParaRPr lang="hu-HU" dirty="0"/>
          </a:p>
        </p:txBody>
      </p:sp>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248567"/>
            <a:ext cx="474345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76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2457315"/>
            <a:ext cx="12192001" cy="3323987"/>
          </a:xfrm>
          <a:prstGeom prst="rect">
            <a:avLst/>
          </a:prstGeom>
          <a:noFill/>
        </p:spPr>
        <p:txBody>
          <a:bodyPr wrap="square" rtlCol="0">
            <a:spAutoFit/>
          </a:bodyPr>
          <a:lstStyle/>
          <a:p>
            <a:pPr algn="ctr"/>
            <a:r>
              <a:rPr lang="hu-HU" sz="3200" b="1" dirty="0"/>
              <a:t>1. The </a:t>
            </a:r>
            <a:r>
              <a:rPr lang="hu-HU" sz="3200" b="1" dirty="0" err="1"/>
              <a:t>evolving</a:t>
            </a:r>
            <a:r>
              <a:rPr lang="hu-HU" sz="3200" b="1" dirty="0"/>
              <a:t> </a:t>
            </a:r>
            <a:r>
              <a:rPr lang="hu-HU" sz="3200" b="1" dirty="0" err="1"/>
              <a:t>concept</a:t>
            </a:r>
            <a:r>
              <a:rPr lang="hu-HU" sz="3200" b="1" dirty="0"/>
              <a:t> of </a:t>
            </a:r>
            <a:r>
              <a:rPr lang="hu-HU" sz="3200" b="1" dirty="0" err="1"/>
              <a:t>impact</a:t>
            </a:r>
            <a:r>
              <a:rPr lang="hu-HU" sz="3200" b="1" dirty="0"/>
              <a:t> </a:t>
            </a:r>
            <a:r>
              <a:rPr lang="hu-HU" sz="3200" b="1" dirty="0" err="1"/>
              <a:t>in</a:t>
            </a:r>
            <a:r>
              <a:rPr lang="hu-HU" sz="3200" b="1" dirty="0"/>
              <a:t> </a:t>
            </a:r>
            <a:r>
              <a:rPr lang="hu-HU" sz="3200" b="1" dirty="0" err="1"/>
              <a:t>the</a:t>
            </a:r>
            <a:r>
              <a:rPr lang="hu-HU" sz="3200" b="1" dirty="0"/>
              <a:t> European </a:t>
            </a:r>
            <a:r>
              <a:rPr lang="hu-HU" sz="3200" b="1" dirty="0" err="1"/>
              <a:t>research</a:t>
            </a:r>
            <a:r>
              <a:rPr lang="hu-HU" sz="3200" b="1" dirty="0"/>
              <a:t> </a:t>
            </a:r>
            <a:r>
              <a:rPr lang="hu-HU" sz="3200" b="1" dirty="0" err="1"/>
              <a:t>funding</a:t>
            </a:r>
            <a:r>
              <a:rPr lang="hu-HU" sz="3200" b="1" dirty="0"/>
              <a:t> </a:t>
            </a:r>
            <a:r>
              <a:rPr lang="hu-HU" sz="3200" b="1" dirty="0" err="1" smtClean="0"/>
              <a:t>framework</a:t>
            </a:r>
            <a:r>
              <a:rPr lang="hu-HU" sz="3200" b="1" dirty="0" smtClean="0"/>
              <a:t/>
            </a:r>
            <a:br>
              <a:rPr lang="hu-HU" sz="3200" b="1" dirty="0" smtClean="0"/>
            </a:br>
            <a:r>
              <a:rPr lang="hu-HU" sz="3200" dirty="0"/>
              <a:t/>
            </a:r>
            <a:br>
              <a:rPr lang="hu-HU" sz="3200" dirty="0"/>
            </a:br>
            <a:r>
              <a:rPr lang="hu-HU" sz="3200" b="1" dirty="0"/>
              <a:t>2. The </a:t>
            </a:r>
            <a:r>
              <a:rPr lang="hu-HU" sz="3200" b="1" dirty="0" err="1"/>
              <a:t>societal</a:t>
            </a:r>
            <a:r>
              <a:rPr lang="hu-HU" sz="3200" b="1" dirty="0"/>
              <a:t> </a:t>
            </a:r>
            <a:r>
              <a:rPr lang="hu-HU" sz="3200" b="1" dirty="0" err="1"/>
              <a:t>impact</a:t>
            </a:r>
            <a:r>
              <a:rPr lang="hu-HU" sz="3200" b="1" dirty="0"/>
              <a:t> </a:t>
            </a:r>
            <a:r>
              <a:rPr lang="hu-HU" sz="3200" b="1" dirty="0" err="1"/>
              <a:t>gap</a:t>
            </a:r>
            <a:r>
              <a:rPr lang="hu-HU" sz="3200" b="1" dirty="0"/>
              <a:t> </a:t>
            </a:r>
            <a:r>
              <a:rPr lang="hu-HU" sz="3200" b="1" dirty="0" smtClean="0"/>
              <a:t/>
            </a:r>
            <a:br>
              <a:rPr lang="hu-HU" sz="3200" b="1" dirty="0" smtClean="0"/>
            </a:br>
            <a:r>
              <a:rPr lang="hu-HU" sz="3200" b="1" dirty="0" smtClean="0"/>
              <a:t/>
            </a:r>
            <a:br>
              <a:rPr lang="hu-HU" sz="3200" b="1" dirty="0" smtClean="0"/>
            </a:br>
            <a:r>
              <a:rPr lang="hu-HU" sz="3200" b="1" dirty="0"/>
              <a:t>3. </a:t>
            </a:r>
            <a:r>
              <a:rPr lang="hu-HU" sz="3200" b="1" dirty="0" err="1"/>
              <a:t>Getting</a:t>
            </a:r>
            <a:r>
              <a:rPr lang="hu-HU" sz="3200" b="1" dirty="0"/>
              <a:t> </a:t>
            </a:r>
            <a:r>
              <a:rPr lang="hu-HU" sz="3200" b="1" dirty="0" err="1"/>
              <a:t>ready</a:t>
            </a:r>
            <a:r>
              <a:rPr lang="hu-HU" sz="3200" b="1" dirty="0"/>
              <a:t> </a:t>
            </a:r>
            <a:r>
              <a:rPr lang="hu-HU" sz="3200" b="1" dirty="0" err="1"/>
              <a:t>for</a:t>
            </a:r>
            <a:r>
              <a:rPr lang="hu-HU" sz="3200" b="1" dirty="0"/>
              <a:t> </a:t>
            </a:r>
            <a:r>
              <a:rPr lang="hu-HU" sz="3200" b="1" dirty="0" err="1"/>
              <a:t>bridging</a:t>
            </a:r>
            <a:r>
              <a:rPr lang="hu-HU" sz="3200" b="1" dirty="0"/>
              <a:t> </a:t>
            </a:r>
            <a:r>
              <a:rPr lang="hu-HU" sz="3200" b="1" dirty="0" err="1"/>
              <a:t>the</a:t>
            </a:r>
            <a:r>
              <a:rPr lang="hu-HU" sz="3200" b="1" dirty="0"/>
              <a:t> </a:t>
            </a:r>
            <a:r>
              <a:rPr lang="hu-HU" sz="3200" b="1" dirty="0" err="1"/>
              <a:t>impact</a:t>
            </a:r>
            <a:r>
              <a:rPr lang="hu-HU" sz="3200" b="1" dirty="0"/>
              <a:t> </a:t>
            </a:r>
            <a:r>
              <a:rPr lang="hu-HU" sz="3200" b="1" dirty="0" err="1"/>
              <a:t>gap</a:t>
            </a:r>
            <a:endParaRPr lang="hu-HU" sz="3200" dirty="0"/>
          </a:p>
          <a:p>
            <a:pPr algn="ctr"/>
            <a:endParaRPr lang="nl-NL" i="1" dirty="0" smtClean="0">
              <a:solidFill>
                <a:schemeClr val="tx1">
                  <a:lumMod val="50000"/>
                </a:scheme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err="1" smtClean="0">
                <a:solidFill>
                  <a:schemeClr val="bg1"/>
                </a:solidFill>
                <a:latin typeface="Garamond" panose="02020404030301010803" pitchFamily="18" charset="0"/>
              </a:rPr>
              <a:t>Overview</a:t>
            </a:r>
            <a:r>
              <a:rPr lang="hu-HU" sz="2800" b="1" dirty="0" smtClean="0">
                <a:solidFill>
                  <a:schemeClr val="bg1"/>
                </a:solidFill>
                <a:latin typeface="Garamond" panose="02020404030301010803" pitchFamily="18" charset="0"/>
              </a:rPr>
              <a:t> and </a:t>
            </a:r>
            <a:r>
              <a:rPr lang="hu-HU" sz="2800" b="1" dirty="0" err="1" smtClean="0">
                <a:solidFill>
                  <a:schemeClr val="bg1"/>
                </a:solidFill>
                <a:latin typeface="Garamond" panose="02020404030301010803" pitchFamily="18" charset="0"/>
              </a:rPr>
              <a:t>aim</a:t>
            </a:r>
            <a:r>
              <a:rPr lang="hu-HU" sz="2800" b="1" dirty="0" smtClean="0">
                <a:solidFill>
                  <a:schemeClr val="bg1"/>
                </a:solidFill>
                <a:latin typeface="Garamond" panose="02020404030301010803" pitchFamily="18" charset="0"/>
              </a:rPr>
              <a:t> of </a:t>
            </a:r>
            <a:r>
              <a:rPr lang="hu-HU" sz="2800" b="1" dirty="0" err="1" smtClean="0">
                <a:solidFill>
                  <a:schemeClr val="bg1"/>
                </a:solidFill>
                <a:latin typeface="Garamond" panose="02020404030301010803" pitchFamily="18" charset="0"/>
              </a:rPr>
              <a:t>the</a:t>
            </a:r>
            <a:r>
              <a:rPr lang="hu-HU" sz="2800" b="1" dirty="0" smtClean="0">
                <a:solidFill>
                  <a:schemeClr val="bg1"/>
                </a:solidFill>
                <a:latin typeface="Garamond" panose="02020404030301010803" pitchFamily="18" charset="0"/>
              </a:rPr>
              <a:t> session</a:t>
            </a:r>
            <a:endParaRPr lang="en-US" sz="2800" b="1" dirty="0">
              <a:solidFill>
                <a:schemeClr val="bg1"/>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86088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solidFill>
                  <a:prstClr val="black"/>
                </a:solidFill>
                <a:latin typeface="Garamond" panose="02020404030301010803" pitchFamily="18" charset="0"/>
              </a:rPr>
              <a:t>28 </a:t>
            </a:r>
            <a:r>
              <a:rPr lang="en-US" sz="2400" dirty="0" smtClean="0">
                <a:solidFill>
                  <a:prstClr val="black"/>
                </a:solidFill>
                <a:latin typeface="Garamond" panose="02020404030301010803" pitchFamily="18" charset="0"/>
              </a:rPr>
              <a:t>- </a:t>
            </a:r>
            <a:r>
              <a:rPr lang="en-US" sz="2400" dirty="0">
                <a:solidFill>
                  <a:prstClr val="black"/>
                </a:solidFill>
                <a:latin typeface="Garamond" panose="02020404030301010803" pitchFamily="18" charset="0"/>
              </a:rPr>
              <a:t>30 </a:t>
            </a:r>
            <a:r>
              <a:rPr lang="en-US" sz="2400" dirty="0" smtClean="0">
                <a:solidFill>
                  <a:prstClr val="black"/>
                </a:solidFill>
                <a:latin typeface="Garamond" panose="02020404030301010803" pitchFamily="18" charset="0"/>
              </a:rPr>
              <a:t>November, </a:t>
            </a:r>
            <a:r>
              <a:rPr lang="en-US" sz="2400" dirty="0">
                <a:solidFill>
                  <a:prstClr val="black"/>
                </a:solidFill>
                <a:latin typeface="Garamond" panose="02020404030301010803" pitchFamily="18" charset="0"/>
              </a:rPr>
              <a:t>Leuven</a:t>
            </a:r>
            <a:r>
              <a:rPr lang="en-US" sz="3600" dirty="0">
                <a:solidFill>
                  <a:prstClr val="black"/>
                </a:solidFill>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7951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a:solidFill>
                  <a:prstClr val="white"/>
                </a:solidFill>
              </a:rPr>
              <a:t>I. The </a:t>
            </a:r>
            <a:r>
              <a:rPr lang="hu-HU" sz="2800" b="1" dirty="0" err="1">
                <a:solidFill>
                  <a:prstClr val="white"/>
                </a:solidFill>
              </a:rPr>
              <a:t>evolving</a:t>
            </a:r>
            <a:r>
              <a:rPr lang="hu-HU" sz="2800" b="1" dirty="0">
                <a:solidFill>
                  <a:prstClr val="white"/>
                </a:solidFill>
              </a:rPr>
              <a:t> </a:t>
            </a:r>
            <a:r>
              <a:rPr lang="hu-HU" sz="2800" b="1" dirty="0" err="1">
                <a:solidFill>
                  <a:prstClr val="white"/>
                </a:solidFill>
              </a:rPr>
              <a:t>concept</a:t>
            </a:r>
            <a:r>
              <a:rPr lang="hu-HU" sz="2800" b="1" dirty="0">
                <a:solidFill>
                  <a:prstClr val="white"/>
                </a:solidFill>
              </a:rPr>
              <a:t> of </a:t>
            </a:r>
            <a:r>
              <a:rPr lang="hu-HU" sz="2800" b="1" dirty="0" err="1">
                <a:solidFill>
                  <a:prstClr val="white"/>
                </a:solidFill>
              </a:rPr>
              <a:t>impact</a:t>
            </a:r>
            <a:r>
              <a:rPr lang="hu-HU" sz="2800" b="1" dirty="0">
                <a:solidFill>
                  <a:prstClr val="white"/>
                </a:solidFill>
              </a:rPr>
              <a:t> </a:t>
            </a:r>
            <a:r>
              <a:rPr lang="hu-HU" sz="2800" b="1" dirty="0" err="1">
                <a:solidFill>
                  <a:prstClr val="white"/>
                </a:solidFill>
              </a:rPr>
              <a:t>in</a:t>
            </a:r>
            <a:r>
              <a:rPr lang="hu-HU" sz="2800" b="1" dirty="0">
                <a:solidFill>
                  <a:prstClr val="white"/>
                </a:solidFill>
              </a:rPr>
              <a:t> </a:t>
            </a:r>
            <a:r>
              <a:rPr lang="hu-HU" sz="2800" b="1" dirty="0" err="1">
                <a:solidFill>
                  <a:prstClr val="white"/>
                </a:solidFill>
              </a:rPr>
              <a:t>the</a:t>
            </a:r>
            <a:r>
              <a:rPr lang="hu-HU" sz="2800" b="1" dirty="0">
                <a:solidFill>
                  <a:prstClr val="white"/>
                </a:solidFill>
              </a:rPr>
              <a:t> European </a:t>
            </a:r>
            <a:r>
              <a:rPr lang="hu-HU" sz="2800" b="1" dirty="0" err="1">
                <a:solidFill>
                  <a:prstClr val="white"/>
                </a:solidFill>
              </a:rPr>
              <a:t>research</a:t>
            </a:r>
            <a:r>
              <a:rPr lang="hu-HU" sz="2800" b="1" dirty="0">
                <a:solidFill>
                  <a:prstClr val="white"/>
                </a:solidFill>
              </a:rPr>
              <a:t> </a:t>
            </a:r>
            <a:r>
              <a:rPr lang="hu-HU" sz="2800" b="1" dirty="0" err="1">
                <a:solidFill>
                  <a:prstClr val="white"/>
                </a:solidFill>
              </a:rPr>
              <a:t>funding</a:t>
            </a:r>
            <a:r>
              <a:rPr lang="hu-HU" sz="2800" b="1" dirty="0">
                <a:solidFill>
                  <a:prstClr val="white"/>
                </a:solidFill>
              </a:rPr>
              <a:t> </a:t>
            </a:r>
            <a:r>
              <a:rPr lang="hu-HU" sz="2800" b="1" dirty="0" err="1" smtClean="0">
                <a:solidFill>
                  <a:prstClr val="white"/>
                </a:solidFill>
              </a:rPr>
              <a:t>framework</a:t>
            </a:r>
            <a:endParaRPr lang="en-US" sz="2800" b="1" dirty="0">
              <a:solidFill>
                <a:prstClr val="white"/>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5" name="Cím 4"/>
          <p:cNvSpPr>
            <a:spLocks noGrp="1"/>
          </p:cNvSpPr>
          <p:nvPr>
            <p:ph type="title"/>
          </p:nvPr>
        </p:nvSpPr>
        <p:spPr/>
        <p:txBody>
          <a:bodyPr/>
          <a:lstStyle/>
          <a:p>
            <a:endParaRPr lang="hu-HU"/>
          </a:p>
        </p:txBody>
      </p:sp>
      <p:sp>
        <p:nvSpPr>
          <p:cNvPr id="6" name="Tartalom helye 5"/>
          <p:cNvSpPr>
            <a:spLocks noGrp="1"/>
          </p:cNvSpPr>
          <p:nvPr>
            <p:ph idx="1"/>
          </p:nvPr>
        </p:nvSpPr>
        <p:spPr>
          <a:xfrm>
            <a:off x="838200" y="1825624"/>
            <a:ext cx="10515600" cy="4387397"/>
          </a:xfrm>
        </p:spPr>
        <p:txBody>
          <a:bodyPr/>
          <a:lstStyle/>
          <a:p>
            <a:pPr marL="0" indent="0" algn="ctr">
              <a:buNone/>
            </a:pPr>
            <a:r>
              <a:rPr lang="hu-HU" b="1" dirty="0" smtClean="0"/>
              <a:t/>
            </a:r>
            <a:br>
              <a:rPr lang="hu-HU" b="1" dirty="0" smtClean="0"/>
            </a:br>
            <a:r>
              <a:rPr lang="hu-HU" b="1" dirty="0" err="1" smtClean="0"/>
              <a:t>What</a:t>
            </a:r>
            <a:r>
              <a:rPr lang="hu-HU" b="1" dirty="0" smtClean="0"/>
              <a:t> is </a:t>
            </a:r>
            <a:r>
              <a:rPr lang="hu-HU" b="1" dirty="0" err="1" smtClean="0"/>
              <a:t>the</a:t>
            </a:r>
            <a:r>
              <a:rPr lang="hu-HU" b="1" dirty="0" smtClean="0"/>
              <a:t> </a:t>
            </a:r>
            <a:r>
              <a:rPr lang="hu-HU" b="1" dirty="0" err="1" smtClean="0"/>
              <a:t>ambition</a:t>
            </a:r>
            <a:r>
              <a:rPr lang="hu-HU" b="1" dirty="0" smtClean="0"/>
              <a:t> of </a:t>
            </a:r>
            <a:r>
              <a:rPr lang="hu-HU" b="1" dirty="0" err="1" smtClean="0"/>
              <a:t>the</a:t>
            </a:r>
            <a:r>
              <a:rPr lang="hu-HU" b="1" dirty="0" smtClean="0"/>
              <a:t> H2020 Framework?</a:t>
            </a:r>
            <a:r>
              <a:rPr lang="hu-HU" dirty="0" smtClean="0"/>
              <a:t/>
            </a:r>
            <a:br>
              <a:rPr lang="hu-HU" dirty="0" smtClean="0"/>
            </a:br>
            <a:r>
              <a:rPr lang="en-US" dirty="0" smtClean="0"/>
              <a:t>"wider </a:t>
            </a:r>
            <a:r>
              <a:rPr lang="en-US" dirty="0"/>
              <a:t>societal, economic or environmental </a:t>
            </a:r>
            <a:r>
              <a:rPr lang="hu-HU" dirty="0" smtClean="0"/>
              <a:t/>
            </a:r>
            <a:br>
              <a:rPr lang="hu-HU" dirty="0" smtClean="0"/>
            </a:br>
            <a:r>
              <a:rPr lang="en-US" dirty="0" smtClean="0"/>
              <a:t>cumulative </a:t>
            </a:r>
            <a:r>
              <a:rPr lang="en-US" dirty="0"/>
              <a:t>changes over a long period of </a:t>
            </a:r>
            <a:r>
              <a:rPr lang="en-US" dirty="0" smtClean="0"/>
              <a:t>time</a:t>
            </a:r>
            <a:r>
              <a:rPr lang="hu-HU" dirty="0" smtClean="0"/>
              <a:t>” </a:t>
            </a:r>
            <a:br>
              <a:rPr lang="hu-HU" dirty="0" smtClean="0"/>
            </a:br>
            <a:r>
              <a:rPr lang="hu-HU" sz="2000" dirty="0" smtClean="0"/>
              <a:t>(</a:t>
            </a:r>
            <a:r>
              <a:rPr lang="en-US" sz="2000" dirty="0" smtClean="0"/>
              <a:t>European </a:t>
            </a:r>
            <a:r>
              <a:rPr lang="en-US" sz="2000" dirty="0"/>
              <a:t>Commission, Horizon 2020 indicators - Assessing the results of impact of Horizon 2020, Brussels 2015, page </a:t>
            </a:r>
            <a:r>
              <a:rPr lang="en-US" sz="2000" dirty="0" smtClean="0"/>
              <a:t>6</a:t>
            </a:r>
            <a:r>
              <a:rPr lang="hu-HU" sz="2000" dirty="0" smtClean="0"/>
              <a:t>)</a:t>
            </a:r>
            <a:br>
              <a:rPr lang="hu-HU" sz="2000" dirty="0" smtClean="0"/>
            </a:br>
            <a:r>
              <a:rPr lang="hu-HU" sz="2000" dirty="0" smtClean="0"/>
              <a:t/>
            </a:r>
            <a:br>
              <a:rPr lang="hu-HU" sz="2000" dirty="0" smtClean="0"/>
            </a:br>
            <a:endParaRPr lang="hu-HU" sz="2000" dirty="0"/>
          </a:p>
        </p:txBody>
      </p:sp>
      <p:sp>
        <p:nvSpPr>
          <p:cNvPr id="7" name="Lefelé nyíl 6"/>
          <p:cNvSpPr/>
          <p:nvPr/>
        </p:nvSpPr>
        <p:spPr>
          <a:xfrm>
            <a:off x="5927271" y="4155622"/>
            <a:ext cx="522515" cy="54700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sp>
        <p:nvSpPr>
          <p:cNvPr id="8" name="Téglalap 7"/>
          <p:cNvSpPr/>
          <p:nvPr/>
        </p:nvSpPr>
        <p:spPr>
          <a:xfrm>
            <a:off x="1865539" y="4776107"/>
            <a:ext cx="9168493" cy="1020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600" dirty="0" smtClean="0">
                <a:solidFill>
                  <a:prstClr val="black"/>
                </a:solidFill>
              </a:rPr>
              <a:t/>
            </a:r>
            <a:br>
              <a:rPr lang="hu-HU" sz="2600" dirty="0" smtClean="0">
                <a:solidFill>
                  <a:prstClr val="black"/>
                </a:solidFill>
              </a:rPr>
            </a:br>
            <a:r>
              <a:rPr lang="en-US" sz="2600" dirty="0" smtClean="0">
                <a:solidFill>
                  <a:prstClr val="black"/>
                </a:solidFill>
              </a:rPr>
              <a:t>achieving </a:t>
            </a:r>
            <a:r>
              <a:rPr lang="en-US" sz="2600" dirty="0">
                <a:solidFill>
                  <a:prstClr val="black"/>
                </a:solidFill>
              </a:rPr>
              <a:t>substantial impact beyond academic impact</a:t>
            </a:r>
            <a:br>
              <a:rPr lang="en-US" sz="2600" dirty="0">
                <a:solidFill>
                  <a:prstClr val="black"/>
                </a:solidFill>
              </a:rPr>
            </a:br>
            <a:r>
              <a:rPr lang="en-US" sz="2600" dirty="0">
                <a:solidFill>
                  <a:prstClr val="black"/>
                </a:solidFill>
              </a:rPr>
              <a:t>increase competitiveness</a:t>
            </a:r>
            <a:br>
              <a:rPr lang="en-US" sz="2600" dirty="0">
                <a:solidFill>
                  <a:prstClr val="black"/>
                </a:solidFill>
              </a:rPr>
            </a:br>
            <a:r>
              <a:rPr lang="en-US" sz="2600" dirty="0">
                <a:solidFill>
                  <a:prstClr val="black"/>
                </a:solidFill>
              </a:rPr>
              <a:t>reaching out to the citizens</a:t>
            </a:r>
            <a:endParaRPr lang="hu-HU" sz="2600" dirty="0">
              <a:solidFill>
                <a:prstClr val="black"/>
              </a:solidFill>
            </a:endParaRPr>
          </a:p>
          <a:p>
            <a:pPr algn="ctr"/>
            <a:endParaRPr lang="hu-HU" dirty="0">
              <a:solidFill>
                <a:prstClr val="black"/>
              </a:solidFill>
            </a:endParaRPr>
          </a:p>
        </p:txBody>
      </p:sp>
    </p:spTree>
    <p:extLst>
      <p:ext uri="{BB962C8B-B14F-4D97-AF65-F5344CB8AC3E}">
        <p14:creationId xmlns:p14="http://schemas.microsoft.com/office/powerpoint/2010/main" val="881678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en-US" sz="2800" b="1" dirty="0">
                <a:solidFill>
                  <a:schemeClr val="bg1"/>
                </a:solidFill>
                <a:latin typeface="Garamond" panose="02020404030301010803" pitchFamily="18" charset="0"/>
              </a:rPr>
              <a:t>I. The evolving concept of impact in the European research funding framework</a:t>
            </a: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Cím 4"/>
          <p:cNvSpPr>
            <a:spLocks noGrp="1"/>
          </p:cNvSpPr>
          <p:nvPr>
            <p:ph type="title"/>
          </p:nvPr>
        </p:nvSpPr>
        <p:spPr/>
        <p:txBody>
          <a:bodyPr/>
          <a:lstStyle/>
          <a:p>
            <a:endParaRPr lang="hu-HU"/>
          </a:p>
        </p:txBody>
      </p:sp>
      <p:sp>
        <p:nvSpPr>
          <p:cNvPr id="6" name="Tartalom helye 5"/>
          <p:cNvSpPr>
            <a:spLocks noGrp="1"/>
          </p:cNvSpPr>
          <p:nvPr>
            <p:ph idx="1"/>
          </p:nvPr>
        </p:nvSpPr>
        <p:spPr/>
        <p:txBody>
          <a:bodyPr>
            <a:normAutofit fontScale="92500" lnSpcReduction="10000"/>
          </a:bodyPr>
          <a:lstStyle/>
          <a:p>
            <a:pPr marL="0" indent="0" algn="ctr">
              <a:buNone/>
            </a:pPr>
            <a:r>
              <a:rPr lang="hu-HU" dirty="0" smtClean="0"/>
              <a:t/>
            </a:r>
            <a:br>
              <a:rPr lang="hu-HU" dirty="0" smtClean="0"/>
            </a:br>
            <a:r>
              <a:rPr lang="hu-HU" dirty="0" smtClean="0"/>
              <a:t> </a:t>
            </a:r>
            <a:r>
              <a:rPr lang="hu-HU" b="1" dirty="0" smtClean="0"/>
              <a:t>Europe is </a:t>
            </a:r>
            <a:r>
              <a:rPr lang="hu-HU" b="1" dirty="0" err="1" smtClean="0"/>
              <a:t>great</a:t>
            </a:r>
            <a:r>
              <a:rPr lang="hu-HU" b="1" dirty="0" smtClean="0"/>
              <a:t> </a:t>
            </a:r>
            <a:r>
              <a:rPr lang="hu-HU" b="1" dirty="0" err="1" smtClean="0"/>
              <a:t>in</a:t>
            </a:r>
            <a:r>
              <a:rPr lang="hu-HU" b="1" dirty="0" smtClean="0"/>
              <a:t> </a:t>
            </a:r>
            <a:r>
              <a:rPr lang="hu-HU" b="1" dirty="0" err="1" smtClean="0"/>
              <a:t>creating</a:t>
            </a:r>
            <a:r>
              <a:rPr lang="hu-HU" b="1" dirty="0" smtClean="0"/>
              <a:t>, </a:t>
            </a:r>
            <a:br>
              <a:rPr lang="hu-HU" b="1" dirty="0" smtClean="0"/>
            </a:br>
            <a:r>
              <a:rPr lang="hu-HU" b="1" dirty="0" err="1" smtClean="0"/>
              <a:t>but</a:t>
            </a:r>
            <a:r>
              <a:rPr lang="hu-HU" b="1" dirty="0" smtClean="0"/>
              <a:t> </a:t>
            </a:r>
            <a:r>
              <a:rPr lang="hu-HU" b="1" dirty="0" err="1" smtClean="0"/>
              <a:t>not</a:t>
            </a:r>
            <a:r>
              <a:rPr lang="hu-HU" b="1" dirty="0" smtClean="0"/>
              <a:t> </a:t>
            </a:r>
            <a:r>
              <a:rPr lang="hu-HU" b="1" dirty="0" err="1" smtClean="0"/>
              <a:t>that</a:t>
            </a:r>
            <a:r>
              <a:rPr lang="hu-HU" b="1" dirty="0" smtClean="0"/>
              <a:t> </a:t>
            </a:r>
            <a:r>
              <a:rPr lang="hu-HU" b="1" dirty="0" err="1" smtClean="0"/>
              <a:t>great</a:t>
            </a:r>
            <a:r>
              <a:rPr lang="hu-HU" b="1" dirty="0" smtClean="0"/>
              <a:t> </a:t>
            </a:r>
            <a:r>
              <a:rPr lang="hu-HU" b="1" dirty="0" err="1" smtClean="0"/>
              <a:t>in</a:t>
            </a:r>
            <a:r>
              <a:rPr lang="hu-HU" b="1" dirty="0" smtClean="0"/>
              <a:t> </a:t>
            </a:r>
            <a:r>
              <a:rPr lang="hu-HU" b="1" dirty="0" err="1" smtClean="0"/>
              <a:t>turning</a:t>
            </a:r>
            <a:r>
              <a:rPr lang="hu-HU" b="1" dirty="0" smtClean="0"/>
              <a:t> </a:t>
            </a:r>
            <a:r>
              <a:rPr lang="hu-HU" b="1" dirty="0" err="1" smtClean="0"/>
              <a:t>the</a:t>
            </a:r>
            <a:r>
              <a:rPr lang="hu-HU" b="1" dirty="0" smtClean="0"/>
              <a:t> </a:t>
            </a:r>
            <a:r>
              <a:rPr lang="hu-HU" b="1" dirty="0" err="1" smtClean="0"/>
              <a:t>discoveries</a:t>
            </a:r>
            <a:r>
              <a:rPr lang="hu-HU" b="1" dirty="0" smtClean="0"/>
              <a:t> </a:t>
            </a:r>
            <a:r>
              <a:rPr lang="hu-HU" b="1" dirty="0" err="1" smtClean="0"/>
              <a:t>into</a:t>
            </a:r>
            <a:r>
              <a:rPr lang="hu-HU" b="1" dirty="0" smtClean="0"/>
              <a:t> </a:t>
            </a:r>
            <a:r>
              <a:rPr lang="hu-HU" b="1" dirty="0" err="1" smtClean="0"/>
              <a:t>products</a:t>
            </a:r>
            <a:r>
              <a:rPr lang="hu-HU" b="1" dirty="0" smtClean="0"/>
              <a:t> </a:t>
            </a:r>
            <a:r>
              <a:rPr lang="hu-HU" b="1" dirty="0" err="1" smtClean="0"/>
              <a:t>or</a:t>
            </a:r>
            <a:r>
              <a:rPr lang="hu-HU" b="1" dirty="0" smtClean="0"/>
              <a:t> </a:t>
            </a:r>
            <a:r>
              <a:rPr lang="hu-HU" b="1" dirty="0" err="1" smtClean="0"/>
              <a:t>direct</a:t>
            </a:r>
            <a:r>
              <a:rPr lang="hu-HU" b="1" dirty="0" smtClean="0"/>
              <a:t> </a:t>
            </a:r>
            <a:r>
              <a:rPr lang="hu-HU" b="1" dirty="0" err="1" smtClean="0"/>
              <a:t>benefits</a:t>
            </a:r>
            <a:r>
              <a:rPr lang="hu-HU" b="1" dirty="0" smtClean="0"/>
              <a:t/>
            </a:r>
            <a:br>
              <a:rPr lang="hu-HU" b="1" dirty="0" smtClean="0"/>
            </a:br>
            <a:r>
              <a:rPr lang="hu-HU" b="1" dirty="0" smtClean="0"/>
              <a:t/>
            </a:r>
            <a:br>
              <a:rPr lang="hu-HU" b="1" dirty="0" smtClean="0"/>
            </a:br>
            <a:r>
              <a:rPr lang="hu-HU" dirty="0" smtClean="0"/>
              <a:t/>
            </a:r>
            <a:br>
              <a:rPr lang="hu-HU" dirty="0" smtClean="0"/>
            </a:br>
            <a:r>
              <a:rPr lang="hu-HU" dirty="0" smtClean="0"/>
              <a:t/>
            </a:r>
            <a:br>
              <a:rPr lang="hu-HU" dirty="0" smtClean="0"/>
            </a:br>
            <a:r>
              <a:rPr lang="hu-HU" dirty="0" smtClean="0"/>
              <a:t/>
            </a:r>
            <a:br>
              <a:rPr lang="hu-HU" dirty="0" smtClean="0"/>
            </a:br>
            <a:r>
              <a:rPr lang="hu-HU" dirty="0" smtClean="0"/>
              <a:t/>
            </a:r>
            <a:br>
              <a:rPr lang="hu-HU" dirty="0" smtClean="0"/>
            </a:br>
            <a:r>
              <a:rPr lang="hu-HU" dirty="0" smtClean="0"/>
              <a:t/>
            </a:r>
            <a:br>
              <a:rPr lang="hu-HU" dirty="0" smtClean="0"/>
            </a:br>
            <a:r>
              <a:rPr lang="hu-HU" sz="4400" b="1" dirty="0" smtClean="0"/>
              <a:t>Horizon Europe </a:t>
            </a:r>
            <a:r>
              <a:rPr lang="hu-HU" sz="4400" b="1" dirty="0" err="1" smtClean="0"/>
              <a:t>introduces</a:t>
            </a:r>
            <a:r>
              <a:rPr lang="hu-HU" sz="4400" b="1" dirty="0" smtClean="0"/>
              <a:t> </a:t>
            </a:r>
            <a:br>
              <a:rPr lang="hu-HU" sz="4400" b="1" dirty="0" smtClean="0"/>
            </a:br>
            <a:r>
              <a:rPr lang="hu-HU" sz="4400" b="1" dirty="0" err="1" smtClean="0"/>
              <a:t>new</a:t>
            </a:r>
            <a:r>
              <a:rPr lang="hu-HU" sz="4400" b="1" dirty="0" smtClean="0"/>
              <a:t> </a:t>
            </a:r>
            <a:r>
              <a:rPr lang="hu-HU" sz="4400" b="1" dirty="0" err="1" smtClean="0"/>
              <a:t>dynamics</a:t>
            </a:r>
            <a:r>
              <a:rPr lang="hu-HU" sz="4400" b="1" dirty="0" smtClean="0"/>
              <a:t> </a:t>
            </a:r>
            <a:r>
              <a:rPr lang="hu-HU" sz="4400" b="1" dirty="0" err="1" smtClean="0"/>
              <a:t>in</a:t>
            </a:r>
            <a:r>
              <a:rPr lang="hu-HU" sz="4400" b="1" dirty="0" smtClean="0"/>
              <a:t> </a:t>
            </a:r>
            <a:r>
              <a:rPr lang="hu-HU" sz="4400" b="1" dirty="0" err="1" smtClean="0"/>
              <a:t>impact</a:t>
            </a:r>
            <a:r>
              <a:rPr lang="hu-HU" dirty="0" smtClean="0"/>
              <a:t/>
            </a:r>
            <a:br>
              <a:rPr lang="hu-HU" dirty="0" smtClean="0"/>
            </a:br>
            <a:endParaRPr lang="hu-HU" dirty="0"/>
          </a:p>
        </p:txBody>
      </p:sp>
      <p:sp>
        <p:nvSpPr>
          <p:cNvPr id="7" name="Lefelé nyíl 6"/>
          <p:cNvSpPr/>
          <p:nvPr/>
        </p:nvSpPr>
        <p:spPr>
          <a:xfrm>
            <a:off x="5592536" y="3069771"/>
            <a:ext cx="1208314" cy="1298122"/>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038867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en-US" sz="2800" b="1" dirty="0" smtClean="0">
                <a:solidFill>
                  <a:schemeClr val="bg1"/>
                </a:solidFill>
                <a:latin typeface="Garamond" panose="02020404030301010803" pitchFamily="18" charset="0"/>
              </a:rPr>
              <a:t>I</a:t>
            </a:r>
            <a:r>
              <a:rPr lang="en-US" sz="2800" b="1" dirty="0">
                <a:solidFill>
                  <a:schemeClr val="bg1"/>
                </a:solidFill>
                <a:latin typeface="Garamond" panose="02020404030301010803" pitchFamily="18" charset="0"/>
              </a:rPr>
              <a:t>. The evolving concept of impact in the European research funding </a:t>
            </a:r>
            <a:r>
              <a:rPr lang="en-US" sz="2800" b="1" dirty="0" smtClean="0">
                <a:solidFill>
                  <a:schemeClr val="bg1"/>
                </a:solidFill>
                <a:latin typeface="Garamond" panose="02020404030301010803" pitchFamily="18" charset="0"/>
              </a:rPr>
              <a:t>framework</a:t>
            </a:r>
            <a:endParaRPr lang="en-US" sz="2800" b="1" dirty="0">
              <a:solidFill>
                <a:schemeClr val="bg1"/>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endParaRPr lang="hu-HU" dirty="0"/>
          </a:p>
        </p:txBody>
      </p:sp>
      <p:sp>
        <p:nvSpPr>
          <p:cNvPr id="10" name="Szöveg helye 9"/>
          <p:cNvSpPr>
            <a:spLocks noGrp="1"/>
          </p:cNvSpPr>
          <p:nvPr>
            <p:ph type="body" idx="1"/>
          </p:nvPr>
        </p:nvSpPr>
        <p:spPr/>
        <p:txBody>
          <a:bodyPr>
            <a:normAutofit/>
          </a:bodyPr>
          <a:lstStyle/>
          <a:p>
            <a:pPr algn="ctr"/>
            <a:r>
              <a:rPr lang="hu-HU" sz="2800" u="sng" dirty="0" err="1" smtClean="0"/>
              <a:t>Impact</a:t>
            </a:r>
            <a:r>
              <a:rPr lang="hu-HU" sz="2800" u="sng" dirty="0" smtClean="0"/>
              <a:t> </a:t>
            </a:r>
            <a:r>
              <a:rPr lang="hu-HU" sz="2800" u="sng" dirty="0" err="1" smtClean="0"/>
              <a:t>in</a:t>
            </a:r>
            <a:r>
              <a:rPr lang="hu-HU" sz="2800" u="sng" dirty="0" smtClean="0"/>
              <a:t> </a:t>
            </a:r>
            <a:r>
              <a:rPr lang="hu-HU" sz="2800" u="sng" dirty="0" err="1" smtClean="0"/>
              <a:t>the</a:t>
            </a:r>
            <a:r>
              <a:rPr lang="hu-HU" sz="2800" u="sng" smtClean="0"/>
              <a:t> H2020 </a:t>
            </a:r>
            <a:r>
              <a:rPr lang="hu-HU" sz="2800" u="sng" dirty="0" err="1" smtClean="0"/>
              <a:t>framework</a:t>
            </a:r>
            <a:endParaRPr lang="hu-HU" sz="2800" u="sng" dirty="0"/>
          </a:p>
        </p:txBody>
      </p:sp>
      <p:sp>
        <p:nvSpPr>
          <p:cNvPr id="11" name="Tartalom helye 10"/>
          <p:cNvSpPr>
            <a:spLocks noGrp="1"/>
          </p:cNvSpPr>
          <p:nvPr>
            <p:ph sz="half" idx="2"/>
          </p:nvPr>
        </p:nvSpPr>
        <p:spPr>
          <a:ln>
            <a:solidFill>
              <a:schemeClr val="tx1"/>
            </a:solidFill>
          </a:ln>
        </p:spPr>
        <p:txBody>
          <a:bodyPr>
            <a:normAutofit/>
          </a:bodyPr>
          <a:lstStyle/>
          <a:p>
            <a:endParaRPr lang="hu-HU" dirty="0"/>
          </a:p>
        </p:txBody>
      </p:sp>
      <p:sp>
        <p:nvSpPr>
          <p:cNvPr id="12" name="Szöveg helye 11"/>
          <p:cNvSpPr>
            <a:spLocks noGrp="1"/>
          </p:cNvSpPr>
          <p:nvPr>
            <p:ph type="body" sz="quarter" idx="3"/>
          </p:nvPr>
        </p:nvSpPr>
        <p:spPr/>
        <p:txBody>
          <a:bodyPr>
            <a:normAutofit/>
          </a:bodyPr>
          <a:lstStyle/>
          <a:p>
            <a:pPr algn="ctr"/>
            <a:r>
              <a:rPr lang="hu-HU" sz="2800" u="sng" dirty="0" err="1"/>
              <a:t>Impact</a:t>
            </a:r>
            <a:r>
              <a:rPr lang="hu-HU" sz="2800" u="sng" dirty="0"/>
              <a:t> </a:t>
            </a:r>
            <a:r>
              <a:rPr lang="hu-HU" sz="2800" u="sng" dirty="0" err="1"/>
              <a:t>in</a:t>
            </a:r>
            <a:r>
              <a:rPr lang="hu-HU" sz="2800" u="sng" dirty="0"/>
              <a:t> </a:t>
            </a:r>
            <a:r>
              <a:rPr lang="hu-HU" sz="2800" u="sng" dirty="0" smtClean="0"/>
              <a:t>Horizon Europe</a:t>
            </a:r>
            <a:endParaRPr lang="hu-HU" sz="2800" u="sng" dirty="0"/>
          </a:p>
        </p:txBody>
      </p:sp>
      <p:sp>
        <p:nvSpPr>
          <p:cNvPr id="13" name="Tartalom helye 12"/>
          <p:cNvSpPr>
            <a:spLocks noGrp="1"/>
          </p:cNvSpPr>
          <p:nvPr>
            <p:ph sz="quarter" idx="4"/>
          </p:nvPr>
        </p:nvSpPr>
        <p:spPr>
          <a:ln>
            <a:solidFill>
              <a:schemeClr val="tx1"/>
            </a:solidFill>
          </a:ln>
        </p:spPr>
        <p:txBody>
          <a:bodyPr/>
          <a:lstStyle/>
          <a:p>
            <a:endParaRPr lang="hu-HU" dirty="0"/>
          </a:p>
        </p:txBody>
      </p:sp>
      <p:sp>
        <p:nvSpPr>
          <p:cNvPr id="14" name="Téglalap 13"/>
          <p:cNvSpPr/>
          <p:nvPr/>
        </p:nvSpPr>
        <p:spPr>
          <a:xfrm>
            <a:off x="857250" y="5690507"/>
            <a:ext cx="5151664" cy="49802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200" b="1" dirty="0"/>
          </a:p>
        </p:txBody>
      </p:sp>
      <p:sp>
        <p:nvSpPr>
          <p:cNvPr id="18" name="Téglalap 17"/>
          <p:cNvSpPr/>
          <p:nvPr/>
        </p:nvSpPr>
        <p:spPr>
          <a:xfrm>
            <a:off x="6197598" y="5690507"/>
            <a:ext cx="5151664" cy="49802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3200" b="1" dirty="0"/>
          </a:p>
        </p:txBody>
      </p:sp>
    </p:spTree>
    <p:extLst>
      <p:ext uri="{BB962C8B-B14F-4D97-AF65-F5344CB8AC3E}">
        <p14:creationId xmlns:p14="http://schemas.microsoft.com/office/powerpoint/2010/main" val="2585644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solidFill>
                  <a:prstClr val="black"/>
                </a:solidFill>
                <a:latin typeface="Garamond" panose="02020404030301010803" pitchFamily="18" charset="0"/>
              </a:rPr>
              <a:t>28 </a:t>
            </a:r>
            <a:r>
              <a:rPr lang="en-US" sz="2400" dirty="0" smtClean="0">
                <a:solidFill>
                  <a:prstClr val="black"/>
                </a:solidFill>
                <a:latin typeface="Garamond" panose="02020404030301010803" pitchFamily="18" charset="0"/>
              </a:rPr>
              <a:t>- </a:t>
            </a:r>
            <a:r>
              <a:rPr lang="en-US" sz="2400" dirty="0">
                <a:solidFill>
                  <a:prstClr val="black"/>
                </a:solidFill>
                <a:latin typeface="Garamond" panose="02020404030301010803" pitchFamily="18" charset="0"/>
              </a:rPr>
              <a:t>30 </a:t>
            </a:r>
            <a:r>
              <a:rPr lang="en-US" sz="2400" dirty="0" smtClean="0">
                <a:solidFill>
                  <a:prstClr val="black"/>
                </a:solidFill>
                <a:latin typeface="Garamond" panose="02020404030301010803" pitchFamily="18" charset="0"/>
              </a:rPr>
              <a:t>November, </a:t>
            </a:r>
            <a:r>
              <a:rPr lang="en-US" sz="2400" dirty="0">
                <a:solidFill>
                  <a:prstClr val="black"/>
                </a:solidFill>
                <a:latin typeface="Garamond" panose="02020404030301010803" pitchFamily="18" charset="0"/>
              </a:rPr>
              <a:t>Leuven</a:t>
            </a:r>
            <a:r>
              <a:rPr lang="en-US" sz="3600" dirty="0">
                <a:solidFill>
                  <a:prstClr val="black"/>
                </a:solidFill>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en-US" sz="2800" b="1" dirty="0" smtClean="0">
                <a:solidFill>
                  <a:prstClr val="white"/>
                </a:solidFill>
                <a:latin typeface="Garamond" panose="02020404030301010803" pitchFamily="18" charset="0"/>
              </a:rPr>
              <a:t>I</a:t>
            </a:r>
            <a:r>
              <a:rPr lang="en-US" sz="2800" b="1" dirty="0">
                <a:solidFill>
                  <a:prstClr val="white"/>
                </a:solidFill>
                <a:latin typeface="Garamond" panose="02020404030301010803" pitchFamily="18" charset="0"/>
              </a:rPr>
              <a:t>. The evolving concept of impact in the European research funding </a:t>
            </a:r>
            <a:r>
              <a:rPr lang="en-US" sz="2800" b="1" dirty="0" smtClean="0">
                <a:solidFill>
                  <a:prstClr val="white"/>
                </a:solidFill>
                <a:latin typeface="Garamond" panose="02020404030301010803" pitchFamily="18" charset="0"/>
              </a:rPr>
              <a:t>framework</a:t>
            </a:r>
            <a:endParaRPr lang="en-US" sz="2800" b="1" dirty="0">
              <a:solidFill>
                <a:prstClr val="white"/>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prstClr val="white"/>
              </a:solidFill>
            </a:endParaRPr>
          </a:p>
        </p:txBody>
      </p:sp>
      <p:sp>
        <p:nvSpPr>
          <p:cNvPr id="8" name="Cím 7"/>
          <p:cNvSpPr>
            <a:spLocks noGrp="1"/>
          </p:cNvSpPr>
          <p:nvPr>
            <p:ph type="title"/>
          </p:nvPr>
        </p:nvSpPr>
        <p:spPr/>
        <p:txBody>
          <a:bodyPr/>
          <a:lstStyle/>
          <a:p>
            <a:endParaRPr lang="hu-HU" dirty="0"/>
          </a:p>
        </p:txBody>
      </p:sp>
      <p:sp>
        <p:nvSpPr>
          <p:cNvPr id="10" name="Szöveg helye 9"/>
          <p:cNvSpPr>
            <a:spLocks noGrp="1"/>
          </p:cNvSpPr>
          <p:nvPr>
            <p:ph type="body" idx="1"/>
          </p:nvPr>
        </p:nvSpPr>
        <p:spPr/>
        <p:txBody>
          <a:bodyPr>
            <a:normAutofit/>
          </a:bodyPr>
          <a:lstStyle/>
          <a:p>
            <a:pPr algn="ctr"/>
            <a:r>
              <a:rPr lang="hu-HU" sz="2800" u="sng" dirty="0" err="1" smtClean="0"/>
              <a:t>Impact</a:t>
            </a:r>
            <a:r>
              <a:rPr lang="hu-HU" sz="2800" u="sng" dirty="0" smtClean="0"/>
              <a:t> </a:t>
            </a:r>
            <a:r>
              <a:rPr lang="hu-HU" sz="2800" u="sng" dirty="0" err="1" smtClean="0"/>
              <a:t>in</a:t>
            </a:r>
            <a:r>
              <a:rPr lang="hu-HU" sz="2800" u="sng" dirty="0" smtClean="0"/>
              <a:t> </a:t>
            </a:r>
            <a:r>
              <a:rPr lang="hu-HU" sz="2800" u="sng" smtClean="0"/>
              <a:t>the </a:t>
            </a:r>
            <a:r>
              <a:rPr lang="hu-HU" sz="2800" u="sng" dirty="0" smtClean="0"/>
              <a:t>H2020 </a:t>
            </a:r>
            <a:r>
              <a:rPr lang="hu-HU" sz="2800" u="sng" dirty="0" err="1" smtClean="0"/>
              <a:t>framework</a:t>
            </a:r>
            <a:endParaRPr lang="hu-HU" sz="2800" u="sng" dirty="0"/>
          </a:p>
        </p:txBody>
      </p:sp>
      <p:sp>
        <p:nvSpPr>
          <p:cNvPr id="11" name="Tartalom helye 10"/>
          <p:cNvSpPr>
            <a:spLocks noGrp="1"/>
          </p:cNvSpPr>
          <p:nvPr>
            <p:ph sz="half" idx="2"/>
          </p:nvPr>
        </p:nvSpPr>
        <p:spPr/>
        <p:txBody>
          <a:bodyPr>
            <a:normAutofit/>
          </a:bodyPr>
          <a:lstStyle/>
          <a:p>
            <a:r>
              <a:rPr lang="en-US" dirty="0" smtClean="0"/>
              <a:t>calls </a:t>
            </a:r>
            <a:r>
              <a:rPr lang="en-US" dirty="0"/>
              <a:t>- impact objectives are usually pre-defined in general terms</a:t>
            </a:r>
          </a:p>
          <a:p>
            <a:r>
              <a:rPr lang="en-US" dirty="0" smtClean="0"/>
              <a:t>plays </a:t>
            </a:r>
            <a:r>
              <a:rPr lang="en-US" dirty="0"/>
              <a:t>equal part in evaluation of H2020 RIA and CSA proposals</a:t>
            </a:r>
          </a:p>
          <a:p>
            <a:r>
              <a:rPr lang="en-US" dirty="0"/>
              <a:t>increasing role of assessing impact, ongoing </a:t>
            </a:r>
            <a:r>
              <a:rPr lang="en-US" dirty="0" smtClean="0"/>
              <a:t>discussion</a:t>
            </a:r>
            <a:r>
              <a:rPr lang="hu-HU" dirty="0" smtClean="0"/>
              <a:t>s</a:t>
            </a:r>
            <a:endParaRPr lang="hu-HU" dirty="0"/>
          </a:p>
        </p:txBody>
      </p:sp>
      <p:sp>
        <p:nvSpPr>
          <p:cNvPr id="12" name="Szöveg helye 11"/>
          <p:cNvSpPr>
            <a:spLocks noGrp="1"/>
          </p:cNvSpPr>
          <p:nvPr>
            <p:ph type="body" sz="quarter" idx="3"/>
          </p:nvPr>
        </p:nvSpPr>
        <p:spPr/>
        <p:txBody>
          <a:bodyPr>
            <a:normAutofit/>
          </a:bodyPr>
          <a:lstStyle/>
          <a:p>
            <a:pPr algn="ctr"/>
            <a:r>
              <a:rPr lang="hu-HU" sz="2800" u="sng" dirty="0" err="1"/>
              <a:t>Impact</a:t>
            </a:r>
            <a:r>
              <a:rPr lang="hu-HU" sz="2800" u="sng" dirty="0"/>
              <a:t> </a:t>
            </a:r>
            <a:r>
              <a:rPr lang="hu-HU" sz="2800" u="sng" dirty="0" err="1"/>
              <a:t>in</a:t>
            </a:r>
            <a:r>
              <a:rPr lang="hu-HU" sz="2800" u="sng" dirty="0"/>
              <a:t> </a:t>
            </a:r>
            <a:r>
              <a:rPr lang="hu-HU" sz="2800" u="sng" dirty="0" smtClean="0"/>
              <a:t>Horizon Europe</a:t>
            </a:r>
            <a:endParaRPr lang="hu-HU" sz="2800" u="sng" dirty="0"/>
          </a:p>
        </p:txBody>
      </p:sp>
      <p:sp>
        <p:nvSpPr>
          <p:cNvPr id="13" name="Tartalom helye 12"/>
          <p:cNvSpPr>
            <a:spLocks noGrp="1"/>
          </p:cNvSpPr>
          <p:nvPr>
            <p:ph sz="quarter" idx="4"/>
          </p:nvPr>
        </p:nvSpPr>
        <p:spPr/>
        <p:txBody>
          <a:bodyPr/>
          <a:lstStyle/>
          <a:p>
            <a:r>
              <a:rPr lang="hu-HU" dirty="0" err="1"/>
              <a:t>k</a:t>
            </a:r>
            <a:r>
              <a:rPr lang="hu-HU" dirty="0" err="1" smtClean="0"/>
              <a:t>eeping</a:t>
            </a:r>
            <a:r>
              <a:rPr lang="hu-HU" dirty="0" smtClean="0"/>
              <a:t> </a:t>
            </a:r>
            <a:r>
              <a:rPr lang="hu-HU" dirty="0" err="1" smtClean="0"/>
              <a:t>what</a:t>
            </a:r>
            <a:r>
              <a:rPr lang="hu-HU" dirty="0" smtClean="0"/>
              <a:t> </a:t>
            </a:r>
            <a:r>
              <a:rPr lang="hu-HU" dirty="0" err="1" smtClean="0"/>
              <a:t>was</a:t>
            </a:r>
            <a:r>
              <a:rPr lang="hu-HU" dirty="0" smtClean="0"/>
              <a:t> </a:t>
            </a:r>
            <a:r>
              <a:rPr lang="hu-HU" dirty="0" err="1" smtClean="0"/>
              <a:t>good</a:t>
            </a:r>
            <a:r>
              <a:rPr lang="hu-HU" dirty="0" smtClean="0"/>
              <a:t> </a:t>
            </a:r>
            <a:r>
              <a:rPr lang="hu-HU" dirty="0" err="1" smtClean="0"/>
              <a:t>in</a:t>
            </a:r>
            <a:r>
              <a:rPr lang="hu-HU" dirty="0" smtClean="0"/>
              <a:t> H2020</a:t>
            </a:r>
          </a:p>
          <a:p>
            <a:r>
              <a:rPr lang="hu-HU" dirty="0" err="1" smtClean="0"/>
              <a:t>role</a:t>
            </a:r>
            <a:r>
              <a:rPr lang="hu-HU" dirty="0" smtClean="0"/>
              <a:t> of </a:t>
            </a:r>
            <a:r>
              <a:rPr lang="hu-HU" dirty="0" err="1" smtClean="0"/>
              <a:t>innovation</a:t>
            </a:r>
            <a:r>
              <a:rPr lang="hu-HU" dirty="0" smtClean="0"/>
              <a:t> </a:t>
            </a:r>
            <a:r>
              <a:rPr lang="hu-HU" dirty="0" err="1" smtClean="0"/>
              <a:t>strengthened</a:t>
            </a:r>
            <a:endParaRPr lang="hu-HU" dirty="0" smtClean="0"/>
          </a:p>
          <a:p>
            <a:r>
              <a:rPr lang="hu-HU" dirty="0" smtClean="0"/>
              <a:t>more </a:t>
            </a:r>
            <a:r>
              <a:rPr lang="hu-HU" dirty="0" err="1" smtClean="0"/>
              <a:t>direct</a:t>
            </a:r>
            <a:r>
              <a:rPr lang="hu-HU" dirty="0" smtClean="0"/>
              <a:t> </a:t>
            </a:r>
            <a:r>
              <a:rPr lang="hu-HU" dirty="0" err="1" smtClean="0"/>
              <a:t>reach</a:t>
            </a:r>
            <a:r>
              <a:rPr lang="hu-HU" dirty="0" smtClean="0"/>
              <a:t> </a:t>
            </a:r>
            <a:r>
              <a:rPr lang="hu-HU" dirty="0" err="1" smtClean="0"/>
              <a:t>to</a:t>
            </a:r>
            <a:r>
              <a:rPr lang="hu-HU" dirty="0" smtClean="0"/>
              <a:t> </a:t>
            </a:r>
            <a:r>
              <a:rPr lang="hu-HU" dirty="0" err="1" smtClean="0"/>
              <a:t>citizens</a:t>
            </a:r>
            <a:endParaRPr lang="hu-HU" dirty="0" smtClean="0"/>
          </a:p>
          <a:p>
            <a:r>
              <a:rPr lang="hu-HU" dirty="0" err="1" smtClean="0"/>
              <a:t>missions</a:t>
            </a:r>
            <a:r>
              <a:rPr lang="hu-HU" dirty="0" smtClean="0"/>
              <a:t>: </a:t>
            </a:r>
            <a:r>
              <a:rPr lang="hu-HU" dirty="0" err="1" smtClean="0"/>
              <a:t>the</a:t>
            </a:r>
            <a:r>
              <a:rPr lang="hu-HU" dirty="0" smtClean="0"/>
              <a:t> „</a:t>
            </a:r>
            <a:r>
              <a:rPr lang="hu-HU" dirty="0" err="1" smtClean="0"/>
              <a:t>impact</a:t>
            </a:r>
            <a:r>
              <a:rPr lang="hu-HU" dirty="0" smtClean="0"/>
              <a:t> </a:t>
            </a:r>
            <a:r>
              <a:rPr lang="hu-HU" dirty="0" err="1" smtClean="0"/>
              <a:t>champions</a:t>
            </a:r>
            <a:r>
              <a:rPr lang="hu-HU" dirty="0" smtClean="0"/>
              <a:t>”</a:t>
            </a:r>
          </a:p>
          <a:p>
            <a:endParaRPr lang="hu-HU" dirty="0"/>
          </a:p>
        </p:txBody>
      </p:sp>
      <p:sp>
        <p:nvSpPr>
          <p:cNvPr id="14" name="Téglalap 13"/>
          <p:cNvSpPr/>
          <p:nvPr/>
        </p:nvSpPr>
        <p:spPr>
          <a:xfrm>
            <a:off x="857250" y="5690507"/>
            <a:ext cx="5151664" cy="49802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b="1" dirty="0" err="1" smtClean="0">
                <a:solidFill>
                  <a:prstClr val="white"/>
                </a:solidFill>
              </a:rPr>
              <a:t>plays</a:t>
            </a:r>
            <a:r>
              <a:rPr lang="hu-HU" sz="3200" b="1" dirty="0" smtClean="0">
                <a:solidFill>
                  <a:prstClr val="white"/>
                </a:solidFill>
              </a:rPr>
              <a:t> </a:t>
            </a:r>
            <a:r>
              <a:rPr lang="hu-HU" sz="3200" b="1" dirty="0" err="1" smtClean="0">
                <a:solidFill>
                  <a:prstClr val="white"/>
                </a:solidFill>
              </a:rPr>
              <a:t>prominent</a:t>
            </a:r>
            <a:r>
              <a:rPr lang="hu-HU" sz="3200" b="1" dirty="0" smtClean="0">
                <a:solidFill>
                  <a:prstClr val="white"/>
                </a:solidFill>
              </a:rPr>
              <a:t> </a:t>
            </a:r>
            <a:r>
              <a:rPr lang="hu-HU" sz="3200" b="1" dirty="0" err="1" smtClean="0">
                <a:solidFill>
                  <a:prstClr val="white"/>
                </a:solidFill>
              </a:rPr>
              <a:t>role</a:t>
            </a:r>
            <a:endParaRPr lang="hu-HU" sz="3200" b="1" dirty="0">
              <a:solidFill>
                <a:prstClr val="white"/>
              </a:solidFill>
            </a:endParaRPr>
          </a:p>
        </p:txBody>
      </p:sp>
      <p:sp>
        <p:nvSpPr>
          <p:cNvPr id="18" name="Téglalap 17"/>
          <p:cNvSpPr/>
          <p:nvPr/>
        </p:nvSpPr>
        <p:spPr>
          <a:xfrm>
            <a:off x="6197598" y="5690507"/>
            <a:ext cx="5151664" cy="49802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b="1" dirty="0" err="1">
                <a:solidFill>
                  <a:prstClr val="white"/>
                </a:solidFill>
              </a:rPr>
              <a:t>n</a:t>
            </a:r>
            <a:r>
              <a:rPr lang="hu-HU" sz="3200" b="1" dirty="0" err="1" smtClean="0">
                <a:solidFill>
                  <a:prstClr val="white"/>
                </a:solidFill>
              </a:rPr>
              <a:t>ew</a:t>
            </a:r>
            <a:r>
              <a:rPr lang="hu-HU" sz="3200" b="1" dirty="0" smtClean="0">
                <a:solidFill>
                  <a:prstClr val="white"/>
                </a:solidFill>
              </a:rPr>
              <a:t> </a:t>
            </a:r>
            <a:r>
              <a:rPr lang="hu-HU" sz="3200" b="1" dirty="0" err="1" smtClean="0">
                <a:solidFill>
                  <a:prstClr val="white"/>
                </a:solidFill>
              </a:rPr>
              <a:t>dynamics</a:t>
            </a:r>
            <a:endParaRPr lang="hu-HU" sz="3200" b="1" dirty="0">
              <a:solidFill>
                <a:prstClr val="white"/>
              </a:solidFill>
            </a:endParaRPr>
          </a:p>
        </p:txBody>
      </p:sp>
    </p:spTree>
    <p:extLst>
      <p:ext uri="{BB962C8B-B14F-4D97-AF65-F5344CB8AC3E}">
        <p14:creationId xmlns:p14="http://schemas.microsoft.com/office/powerpoint/2010/main" val="3237856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endParaRPr lang="en-US" sz="2800" b="1" dirty="0">
              <a:solidFill>
                <a:schemeClr val="bg1"/>
              </a:solidFill>
              <a:latin typeface="Garamond" panose="02020404030301010803" pitchFamily="18" charset="0"/>
            </a:endParaRP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Cím 15"/>
          <p:cNvSpPr>
            <a:spLocks noGrp="1"/>
          </p:cNvSpPr>
          <p:nvPr>
            <p:ph type="title"/>
          </p:nvPr>
        </p:nvSpPr>
        <p:spPr/>
        <p:txBody>
          <a:bodyPr/>
          <a:lstStyle/>
          <a:p>
            <a:endParaRPr lang="hu-HU"/>
          </a:p>
        </p:txBody>
      </p:sp>
      <p:sp>
        <p:nvSpPr>
          <p:cNvPr id="6" name="Tartalom helye 5"/>
          <p:cNvSpPr>
            <a:spLocks noGrp="1"/>
          </p:cNvSpPr>
          <p:nvPr>
            <p:ph sz="half" idx="1"/>
          </p:nvPr>
        </p:nvSpPr>
        <p:spPr/>
        <p:txBody>
          <a:bodyPr/>
          <a:lstStyle/>
          <a:p>
            <a:pPr marL="0" indent="0">
              <a:buNone/>
            </a:pPr>
            <a:endParaRPr lang="hu-HU" dirty="0" smtClean="0"/>
          </a:p>
          <a:p>
            <a:r>
              <a:rPr lang="hu-HU" sz="2800" dirty="0" err="1"/>
              <a:t>a</a:t>
            </a:r>
            <a:r>
              <a:rPr lang="hu-HU" sz="2800" dirty="0" err="1" smtClean="0"/>
              <a:t>mbitions</a:t>
            </a:r>
            <a:r>
              <a:rPr lang="hu-HU" sz="2800" dirty="0" smtClean="0"/>
              <a:t> of </a:t>
            </a:r>
            <a:r>
              <a:rPr lang="hu-HU" sz="2800" dirty="0" err="1" smtClean="0"/>
              <a:t>HorizonEurope</a:t>
            </a:r>
            <a:endParaRPr lang="hu-HU" sz="2800" dirty="0" smtClean="0"/>
          </a:p>
          <a:p>
            <a:r>
              <a:rPr lang="hu-HU" sz="2800" dirty="0" err="1" smtClean="0"/>
              <a:t>complexity</a:t>
            </a:r>
            <a:r>
              <a:rPr lang="hu-HU" sz="2800" dirty="0" smtClean="0"/>
              <a:t> of </a:t>
            </a:r>
            <a:br>
              <a:rPr lang="hu-HU" sz="2800" dirty="0" smtClean="0"/>
            </a:br>
            <a:r>
              <a:rPr lang="hu-HU" sz="2800" dirty="0" err="1"/>
              <a:t>research</a:t>
            </a:r>
            <a:r>
              <a:rPr lang="hu-HU" sz="2800" dirty="0"/>
              <a:t> </a:t>
            </a:r>
            <a:r>
              <a:rPr lang="hu-HU" sz="2800" dirty="0" err="1" smtClean="0"/>
              <a:t>projects</a:t>
            </a:r>
            <a:endParaRPr lang="hu-HU" sz="2800" dirty="0" smtClean="0"/>
          </a:p>
          <a:p>
            <a:r>
              <a:rPr lang="hu-HU" sz="2800" dirty="0" err="1"/>
              <a:t>need</a:t>
            </a:r>
            <a:r>
              <a:rPr lang="hu-HU" sz="2800" dirty="0"/>
              <a:t> </a:t>
            </a:r>
            <a:r>
              <a:rPr lang="hu-HU" sz="2800" dirty="0" err="1"/>
              <a:t>for</a:t>
            </a:r>
            <a:r>
              <a:rPr lang="hu-HU" sz="2800" dirty="0"/>
              <a:t> </a:t>
            </a:r>
            <a:r>
              <a:rPr lang="hu-HU" sz="2800" dirty="0" err="1"/>
              <a:t>greater</a:t>
            </a:r>
            <a:r>
              <a:rPr lang="hu-HU" sz="2800" dirty="0"/>
              <a:t> </a:t>
            </a:r>
            <a:r>
              <a:rPr lang="hu-HU" sz="2800" dirty="0" err="1"/>
              <a:t>collaboration</a:t>
            </a:r>
            <a:r>
              <a:rPr lang="hu-HU" sz="2800" dirty="0"/>
              <a:t>, </a:t>
            </a:r>
            <a:r>
              <a:rPr lang="hu-HU" sz="2800" dirty="0" err="1"/>
              <a:t>diversity</a:t>
            </a:r>
            <a:endParaRPr lang="hu-HU" sz="2800" dirty="0"/>
          </a:p>
          <a:p>
            <a:pPr marL="0" indent="0">
              <a:buNone/>
            </a:pPr>
            <a:r>
              <a:rPr lang="hu-HU" sz="2600" dirty="0" smtClean="0"/>
              <a:t/>
            </a:r>
            <a:br>
              <a:rPr lang="hu-HU" sz="2600" dirty="0" smtClean="0"/>
            </a:br>
            <a:r>
              <a:rPr lang="hu-HU" sz="2600" dirty="0" smtClean="0"/>
              <a:t/>
            </a:r>
            <a:br>
              <a:rPr lang="hu-HU" sz="2600" dirty="0" smtClean="0"/>
            </a:br>
            <a:r>
              <a:rPr lang="hu-HU" sz="2600" dirty="0" smtClean="0"/>
              <a:t/>
            </a:r>
            <a:br>
              <a:rPr lang="hu-HU" sz="2600" dirty="0" smtClean="0"/>
            </a:br>
            <a:endParaRPr lang="hu-HU" sz="2600" dirty="0"/>
          </a:p>
        </p:txBody>
      </p:sp>
      <p:sp>
        <p:nvSpPr>
          <p:cNvPr id="19" name="Tartalom helye 18"/>
          <p:cNvSpPr>
            <a:spLocks noGrp="1"/>
          </p:cNvSpPr>
          <p:nvPr>
            <p:ph sz="half" idx="2"/>
          </p:nvPr>
        </p:nvSpPr>
        <p:spPr/>
        <p:txBody>
          <a:bodyPr/>
          <a:lstStyle/>
          <a:p>
            <a:pPr marL="0" indent="0" algn="ctr">
              <a:buNone/>
            </a:pPr>
            <a:r>
              <a:rPr lang="hu-HU" b="1" dirty="0" smtClean="0"/>
              <a:t/>
            </a:r>
            <a:br>
              <a:rPr lang="hu-HU" b="1" dirty="0" smtClean="0"/>
            </a:br>
            <a:r>
              <a:rPr lang="hu-HU" b="1" dirty="0" smtClean="0"/>
              <a:t>Mind</a:t>
            </a:r>
          </a:p>
          <a:p>
            <a:pPr marL="0" indent="0" algn="ctr">
              <a:buNone/>
            </a:pPr>
            <a:r>
              <a:rPr lang="hu-HU" b="1" dirty="0" err="1" smtClean="0"/>
              <a:t>the</a:t>
            </a:r>
            <a:endParaRPr lang="hu-HU" b="1" dirty="0" smtClean="0"/>
          </a:p>
          <a:p>
            <a:pPr marL="0" indent="0" algn="ctr">
              <a:buNone/>
            </a:pPr>
            <a:r>
              <a:rPr lang="hu-HU" b="1" dirty="0" err="1"/>
              <a:t>s</a:t>
            </a:r>
            <a:r>
              <a:rPr lang="hu-HU" b="1" dirty="0" err="1" smtClean="0"/>
              <a:t>ocietal</a:t>
            </a:r>
            <a:r>
              <a:rPr lang="hu-HU" b="1" dirty="0" smtClean="0"/>
              <a:t> </a:t>
            </a:r>
          </a:p>
          <a:p>
            <a:pPr marL="0" indent="0" algn="ctr">
              <a:buNone/>
            </a:pPr>
            <a:r>
              <a:rPr lang="hu-HU" b="1" dirty="0" err="1" smtClean="0"/>
              <a:t>impact</a:t>
            </a:r>
            <a:r>
              <a:rPr lang="hu-HU" b="1" dirty="0" smtClean="0"/>
              <a:t> </a:t>
            </a:r>
          </a:p>
          <a:p>
            <a:pPr marL="0" indent="0" algn="ctr">
              <a:buNone/>
            </a:pPr>
            <a:r>
              <a:rPr lang="hu-HU" b="1" dirty="0" err="1" smtClean="0"/>
              <a:t>gap</a:t>
            </a:r>
            <a:endParaRPr lang="hu-HU" b="1" dirty="0"/>
          </a:p>
        </p:txBody>
      </p:sp>
      <p:sp>
        <p:nvSpPr>
          <p:cNvPr id="13" name="Sávnyíl 12"/>
          <p:cNvSpPr/>
          <p:nvPr/>
        </p:nvSpPr>
        <p:spPr>
          <a:xfrm>
            <a:off x="5629018" y="3541992"/>
            <a:ext cx="484632" cy="48463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7" name="Sávnyíl 16"/>
          <p:cNvSpPr/>
          <p:nvPr/>
        </p:nvSpPr>
        <p:spPr>
          <a:xfrm>
            <a:off x="5993254" y="3541992"/>
            <a:ext cx="484632" cy="48463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8" name="Sávnyíl 17"/>
          <p:cNvSpPr/>
          <p:nvPr/>
        </p:nvSpPr>
        <p:spPr>
          <a:xfrm>
            <a:off x="6340493" y="3541992"/>
            <a:ext cx="484632" cy="484632"/>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260853843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vak 21"/>
          <p:cNvSpPr txBox="1"/>
          <p:nvPr/>
        </p:nvSpPr>
        <p:spPr>
          <a:xfrm>
            <a:off x="101598" y="2457315"/>
            <a:ext cx="12192001" cy="861774"/>
          </a:xfrm>
          <a:prstGeom prst="rect">
            <a:avLst/>
          </a:prstGeom>
          <a:noFill/>
        </p:spPr>
        <p:txBody>
          <a:bodyPr wrap="square" rtlCol="0">
            <a:spAutoFit/>
          </a:bodyPr>
          <a:lstStyle/>
          <a:p>
            <a:pPr algn="ctr"/>
            <a:endParaRPr lang="hu-HU" sz="3200" dirty="0"/>
          </a:p>
          <a:p>
            <a:pPr algn="ctr"/>
            <a:endParaRPr lang="nl-NL" i="1" dirty="0" smtClean="0">
              <a:solidFill>
                <a:schemeClr val="tx1">
                  <a:lumMod val="50000"/>
                </a:schemeClr>
              </a:solidFill>
              <a:latin typeface="Garamond" panose="02020404030301010803" pitchFamily="18" charset="0"/>
            </a:endParaRPr>
          </a:p>
        </p:txBody>
      </p:sp>
      <p:pic>
        <p:nvPicPr>
          <p:cNvPr id="26" name="Afbeelding 25"/>
          <p:cNvPicPr>
            <a:picLocks noChangeAspect="1"/>
          </p:cNvPicPr>
          <p:nvPr/>
        </p:nvPicPr>
        <p:blipFill rotWithShape="1">
          <a:blip r:embed="rId2" cstate="print">
            <a:extLst>
              <a:ext uri="{28A0092B-C50C-407E-A947-70E740481C1C}">
                <a14:useLocalDpi xmlns:a14="http://schemas.microsoft.com/office/drawing/2010/main" val="0"/>
              </a:ext>
            </a:extLst>
          </a:blip>
          <a:srcRect r="50509" b="74431"/>
          <a:stretch/>
        </p:blipFill>
        <p:spPr>
          <a:xfrm>
            <a:off x="0" y="-240"/>
            <a:ext cx="6261463" cy="1272359"/>
          </a:xfrm>
          <a:prstGeom prst="rect">
            <a:avLst/>
          </a:prstGeom>
        </p:spPr>
      </p:pic>
      <p:sp>
        <p:nvSpPr>
          <p:cNvPr id="3" name="Rechthoek 2"/>
          <p:cNvSpPr/>
          <p:nvPr/>
        </p:nvSpPr>
        <p:spPr>
          <a:xfrm>
            <a:off x="6113417" y="-242"/>
            <a:ext cx="6113883" cy="1541660"/>
          </a:xfrm>
          <a:prstGeom prst="rect">
            <a:avLst/>
          </a:prstGeom>
          <a:solidFill>
            <a:srgbClr val="F7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28128" t="10859" r="29179" b="42807"/>
          <a:stretch/>
        </p:blipFill>
        <p:spPr>
          <a:xfrm>
            <a:off x="-1" y="6298562"/>
            <a:ext cx="1549269" cy="463639"/>
          </a:xfrm>
          <a:prstGeom prst="rect">
            <a:avLst/>
          </a:prstGeom>
        </p:spPr>
      </p:pic>
      <p:sp>
        <p:nvSpPr>
          <p:cNvPr id="9" name="Tekstvak 8"/>
          <p:cNvSpPr txBox="1">
            <a:spLocks/>
          </p:cNvSpPr>
          <p:nvPr/>
        </p:nvSpPr>
        <p:spPr>
          <a:xfrm>
            <a:off x="3901440" y="99908"/>
            <a:ext cx="8299269" cy="1754326"/>
          </a:xfrm>
          <a:prstGeom prst="rect">
            <a:avLst/>
          </a:prstGeom>
          <a:noFill/>
        </p:spPr>
        <p:txBody>
          <a:bodyPr wrap="square" rtlCol="0">
            <a:spAutoFit/>
          </a:bodyPr>
          <a:lstStyle/>
          <a:p>
            <a:pPr algn="r"/>
            <a:r>
              <a:rPr lang="en-US" sz="2800" dirty="0">
                <a:solidFill>
                  <a:srgbClr val="820000"/>
                </a:solidFill>
                <a:latin typeface="Garamond" panose="02020404030301010803" pitchFamily="18" charset="0"/>
              </a:rPr>
              <a:t>Integrating societal impact in a research strategy</a:t>
            </a:r>
          </a:p>
          <a:p>
            <a:pPr algn="r"/>
            <a:r>
              <a:rPr lang="en-US" sz="2400" dirty="0">
                <a:latin typeface="Garamond" panose="02020404030301010803" pitchFamily="18" charset="0"/>
              </a:rPr>
              <a:t>28 </a:t>
            </a:r>
            <a:r>
              <a:rPr lang="en-US" sz="2400" dirty="0" smtClean="0">
                <a:latin typeface="Garamond" panose="02020404030301010803" pitchFamily="18" charset="0"/>
              </a:rPr>
              <a:t>- </a:t>
            </a:r>
            <a:r>
              <a:rPr lang="en-US" sz="2400" dirty="0">
                <a:latin typeface="Garamond" panose="02020404030301010803" pitchFamily="18" charset="0"/>
              </a:rPr>
              <a:t>30 </a:t>
            </a:r>
            <a:r>
              <a:rPr lang="en-US" sz="2400" dirty="0" smtClean="0">
                <a:latin typeface="Garamond" panose="02020404030301010803" pitchFamily="18" charset="0"/>
              </a:rPr>
              <a:t>November, </a:t>
            </a:r>
            <a:r>
              <a:rPr lang="en-US" sz="2400" dirty="0">
                <a:latin typeface="Garamond" panose="02020404030301010803" pitchFamily="18" charset="0"/>
              </a:rPr>
              <a:t>Leuven</a:t>
            </a:r>
            <a:r>
              <a:rPr lang="en-US" sz="3600" dirty="0">
                <a:latin typeface="Garamond" panose="02020404030301010803" pitchFamily="18" charset="0"/>
              </a:rPr>
              <a:t> </a:t>
            </a:r>
          </a:p>
          <a:p>
            <a:pPr algn="r"/>
            <a:r>
              <a:rPr lang="nl-NL" sz="4000" dirty="0" smtClean="0">
                <a:solidFill>
                  <a:srgbClr val="820000"/>
                </a:solidFill>
                <a:latin typeface="Garamond" panose="02020404030301010803" pitchFamily="18" charset="0"/>
              </a:rPr>
              <a:t> </a:t>
            </a:r>
          </a:p>
        </p:txBody>
      </p:sp>
      <p:sp>
        <p:nvSpPr>
          <p:cNvPr id="27" name="Tekstvak 26"/>
          <p:cNvSpPr txBox="1"/>
          <p:nvPr/>
        </p:nvSpPr>
        <p:spPr>
          <a:xfrm>
            <a:off x="0" y="1250954"/>
            <a:ext cx="12227300" cy="580928"/>
          </a:xfrm>
          <a:prstGeom prst="rect">
            <a:avLst/>
          </a:prstGeom>
          <a:solidFill>
            <a:srgbClr val="820000"/>
          </a:solidFill>
          <a:ln w="76200">
            <a:noFill/>
          </a:ln>
        </p:spPr>
        <p:txBody>
          <a:bodyPr wrap="square" rtlCol="0">
            <a:spAutoFit/>
          </a:bodyPr>
          <a:lstStyle/>
          <a:p>
            <a:pPr algn="ctr">
              <a:lnSpc>
                <a:spcPct val="120000"/>
              </a:lnSpc>
              <a:spcBef>
                <a:spcPts val="300"/>
              </a:spcBef>
              <a:spcAft>
                <a:spcPts val="600"/>
              </a:spcAft>
            </a:pPr>
            <a:r>
              <a:rPr lang="hu-HU" sz="2800" b="1" dirty="0" smtClean="0">
                <a:solidFill>
                  <a:schemeClr val="bg1"/>
                </a:solidFill>
                <a:latin typeface="Garamond" panose="02020404030301010803" pitchFamily="18" charset="0"/>
              </a:rPr>
              <a:t>2. </a:t>
            </a:r>
            <a:r>
              <a:rPr lang="en-US" sz="2800" b="1" dirty="0" smtClean="0">
                <a:solidFill>
                  <a:schemeClr val="bg1"/>
                </a:solidFill>
                <a:latin typeface="Garamond" panose="02020404030301010803" pitchFamily="18" charset="0"/>
              </a:rPr>
              <a:t>The </a:t>
            </a:r>
            <a:r>
              <a:rPr lang="en-US" sz="2800" b="1" dirty="0">
                <a:solidFill>
                  <a:schemeClr val="bg1"/>
                </a:solidFill>
                <a:latin typeface="Garamond" panose="02020404030301010803" pitchFamily="18" charset="0"/>
              </a:rPr>
              <a:t>societal impact gap </a:t>
            </a:r>
          </a:p>
        </p:txBody>
      </p:sp>
      <p:sp>
        <p:nvSpPr>
          <p:cNvPr id="4" name="Rechthoek 3"/>
          <p:cNvSpPr/>
          <p:nvPr/>
        </p:nvSpPr>
        <p:spPr>
          <a:xfrm>
            <a:off x="0" y="6762201"/>
            <a:ext cx="12192000" cy="104508"/>
          </a:xfrm>
          <a:prstGeom prst="rect">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ím 7"/>
          <p:cNvSpPr>
            <a:spLocks noGrp="1"/>
          </p:cNvSpPr>
          <p:nvPr>
            <p:ph type="title"/>
          </p:nvPr>
        </p:nvSpPr>
        <p:spPr/>
        <p:txBody>
          <a:bodyPr/>
          <a:lstStyle/>
          <a:p>
            <a:endParaRPr lang="hu-HU"/>
          </a:p>
        </p:txBody>
      </p:sp>
      <p:sp>
        <p:nvSpPr>
          <p:cNvPr id="6" name="Tartalom helye 5"/>
          <p:cNvSpPr>
            <a:spLocks noGrp="1"/>
          </p:cNvSpPr>
          <p:nvPr>
            <p:ph idx="1"/>
          </p:nvPr>
        </p:nvSpPr>
        <p:spPr/>
        <p:txBody>
          <a:bodyPr/>
          <a:lstStyle/>
          <a:p>
            <a:pPr marL="0" indent="0">
              <a:buNone/>
            </a:pPr>
            <a:r>
              <a:rPr lang="hu-HU" dirty="0" smtClean="0"/>
              <a:t>	</a:t>
            </a:r>
          </a:p>
          <a:p>
            <a:pPr marL="0" indent="0">
              <a:buNone/>
            </a:pPr>
            <a:r>
              <a:rPr lang="hu-HU" dirty="0" smtClean="0"/>
              <a:t>		</a:t>
            </a:r>
            <a:r>
              <a:rPr lang="hu-HU" dirty="0" err="1" smtClean="0"/>
              <a:t>scientific</a:t>
            </a:r>
            <a:r>
              <a:rPr lang="hu-HU" dirty="0" smtClean="0"/>
              <a:t> </a:t>
            </a:r>
            <a:r>
              <a:rPr lang="hu-HU" dirty="0" err="1"/>
              <a:t>results</a:t>
            </a:r>
            <a:r>
              <a:rPr lang="hu-HU" dirty="0"/>
              <a:t> </a:t>
            </a:r>
            <a:r>
              <a:rPr lang="hu-HU" dirty="0" smtClean="0"/>
              <a:t>     		</a:t>
            </a:r>
            <a:r>
              <a:rPr lang="hu-HU" dirty="0" err="1" smtClean="0"/>
              <a:t>impact</a:t>
            </a:r>
            <a:r>
              <a:rPr lang="hu-HU" dirty="0" smtClean="0"/>
              <a:t> </a:t>
            </a:r>
            <a:r>
              <a:rPr lang="hu-HU" dirty="0" err="1" smtClean="0"/>
              <a:t>expected</a:t>
            </a:r>
            <a:r>
              <a:rPr lang="hu-HU" dirty="0" smtClean="0"/>
              <a:t> </a:t>
            </a:r>
            <a:br>
              <a:rPr lang="hu-HU" dirty="0" smtClean="0"/>
            </a:br>
            <a:r>
              <a:rPr lang="hu-HU" dirty="0" smtClean="0"/>
              <a:t>							</a:t>
            </a:r>
            <a:r>
              <a:rPr lang="hu-HU" dirty="0" err="1" smtClean="0"/>
              <a:t>does</a:t>
            </a:r>
            <a:r>
              <a:rPr lang="hu-HU" dirty="0" smtClean="0"/>
              <a:t> </a:t>
            </a:r>
            <a:r>
              <a:rPr lang="hu-HU" dirty="0" err="1" smtClean="0"/>
              <a:t>not</a:t>
            </a:r>
            <a:r>
              <a:rPr lang="hu-HU" dirty="0" smtClean="0"/>
              <a:t> </a:t>
            </a:r>
            <a:r>
              <a:rPr lang="hu-HU" dirty="0" err="1" smtClean="0"/>
              <a:t>happen</a:t>
            </a:r>
            <a:r>
              <a:rPr lang="hu-HU" dirty="0" smtClean="0"/>
              <a:t>	      		</a:t>
            </a:r>
            <a:r>
              <a:rPr lang="hu-HU" dirty="0" smtClean="0"/>
              <a:t>	</a:t>
            </a:r>
            <a:r>
              <a:rPr lang="hu-HU" dirty="0" err="1" smtClean="0"/>
              <a:t>scientific</a:t>
            </a:r>
            <a:r>
              <a:rPr lang="hu-HU" dirty="0" smtClean="0"/>
              <a:t> </a:t>
            </a:r>
            <a:r>
              <a:rPr lang="hu-HU" dirty="0" err="1" smtClean="0"/>
              <a:t>results</a:t>
            </a:r>
            <a:r>
              <a:rPr lang="hu-HU" dirty="0" smtClean="0"/>
              <a:t> 			</a:t>
            </a:r>
            <a:r>
              <a:rPr lang="hu-HU" dirty="0" err="1" smtClean="0"/>
              <a:t>negative</a:t>
            </a:r>
            <a:r>
              <a:rPr lang="hu-HU" dirty="0" smtClean="0"/>
              <a:t> </a:t>
            </a:r>
            <a:r>
              <a:rPr lang="hu-HU" dirty="0" err="1" smtClean="0"/>
              <a:t>impact</a:t>
            </a:r>
            <a:r>
              <a:rPr lang="hu-HU" dirty="0" smtClean="0"/>
              <a:t/>
            </a:r>
            <a:br>
              <a:rPr lang="hu-HU" dirty="0" smtClean="0"/>
            </a:br>
            <a:endParaRPr lang="hu-HU" dirty="0" smtClean="0"/>
          </a:p>
          <a:p>
            <a:pPr marL="0" indent="0">
              <a:buNone/>
            </a:pPr>
            <a:endParaRPr lang="hu-HU" dirty="0" smtClean="0"/>
          </a:p>
        </p:txBody>
      </p:sp>
      <p:sp>
        <p:nvSpPr>
          <p:cNvPr id="10" name="Balra-jobbra nyíl 9"/>
          <p:cNvSpPr/>
          <p:nvPr/>
        </p:nvSpPr>
        <p:spPr bwMode="auto">
          <a:xfrm>
            <a:off x="5437124" y="2479667"/>
            <a:ext cx="1216152" cy="484632"/>
          </a:xfrm>
          <a:prstGeom prst="leftRightArrow">
            <a:avLst/>
          </a:prstGeom>
          <a:solidFill>
            <a:srgbClr val="00B0F0"/>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hu-HU" sz="2400" b="0" i="0" u="none" strike="noStrike" cap="none" normalizeH="0" baseline="0" dirty="0" smtClean="0">
                <a:ln>
                  <a:noFill/>
                </a:ln>
                <a:solidFill>
                  <a:schemeClr val="tx1"/>
                </a:solidFill>
                <a:effectLst/>
                <a:latin typeface="Times" pitchFamily="-1" charset="0"/>
              </a:rPr>
              <a:t>  </a:t>
            </a:r>
            <a:endParaRPr kumimoji="0" lang="hu-HU" sz="2400" b="0" i="0" u="none" strike="noStrike" cap="none" normalizeH="0" baseline="0" dirty="0">
              <a:ln>
                <a:noFill/>
              </a:ln>
              <a:solidFill>
                <a:schemeClr val="tx1"/>
              </a:solidFill>
              <a:effectLst/>
              <a:latin typeface="Times" pitchFamily="-1" charset="0"/>
            </a:endParaRPr>
          </a:p>
        </p:txBody>
      </p:sp>
      <p:sp>
        <p:nvSpPr>
          <p:cNvPr id="32" name="Téglalap 31"/>
          <p:cNvSpPr/>
          <p:nvPr/>
        </p:nvSpPr>
        <p:spPr bwMode="auto">
          <a:xfrm>
            <a:off x="2397491" y="4180033"/>
            <a:ext cx="7933764" cy="1721224"/>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hu-HU" sz="2400" b="0"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Do</a:t>
            </a:r>
            <a:r>
              <a:rPr kumimoji="0" lang="hu-HU"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you</a:t>
            </a:r>
            <a:r>
              <a:rPr kumimoji="0" lang="hu-HU"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have</a:t>
            </a:r>
            <a:r>
              <a:rPr kumimoji="0" lang="hu-HU"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experience</a:t>
            </a:r>
            <a:r>
              <a:rPr kumimoji="0" lang="hu-HU"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with</a:t>
            </a:r>
            <a:r>
              <a:rPr kumimoji="0" lang="hu-HU"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the</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societal</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impact</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gap</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a:t>
            </a:r>
            <a:b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br>
            <a:r>
              <a:rPr kumimoji="0" lang="hu-HU" sz="24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What</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caused</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the</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societal</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impact</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gap</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a:t>
            </a:r>
            <a:b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br>
            <a:r>
              <a:rPr kumimoji="0" lang="hu-HU" sz="24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How</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did</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you</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overcome</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r>
              <a:rPr kumimoji="0" lang="hu-HU" sz="24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it</a:t>
            </a:r>
            <a:r>
              <a:rPr kumimoji="0" lang="hu-HU" sz="24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a:t>
            </a:r>
            <a:endParaRPr kumimoji="0" lang="hu-HU"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 name="Jobbra nyíl 4"/>
          <p:cNvSpPr/>
          <p:nvPr/>
        </p:nvSpPr>
        <p:spPr bwMode="auto">
          <a:xfrm>
            <a:off x="5575045" y="3247209"/>
            <a:ext cx="1041910" cy="491822"/>
          </a:xfrm>
          <a:prstGeom prst="rightArrow">
            <a:avLst/>
          </a:prstGeom>
          <a:solidFill>
            <a:srgbClr val="FF0000"/>
          </a:solidFill>
          <a:ln w="508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hu-HU" sz="2400" b="0" i="0" u="none" strike="noStrike" cap="none" normalizeH="0" baseline="0">
              <a:ln>
                <a:noFill/>
              </a:ln>
              <a:solidFill>
                <a:schemeClr val="tx1"/>
              </a:solidFill>
              <a:effectLst/>
              <a:latin typeface="Times" pitchFamily="-1" charset="0"/>
            </a:endParaRPr>
          </a:p>
        </p:txBody>
      </p:sp>
    </p:spTree>
    <p:extLst>
      <p:ext uri="{BB962C8B-B14F-4D97-AF65-F5344CB8AC3E}">
        <p14:creationId xmlns:p14="http://schemas.microsoft.com/office/powerpoint/2010/main" val="425756540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 Plenary Opening</Template>
  <TotalTime>687</TotalTime>
  <Words>806</Words>
  <Application>Microsoft Office PowerPoint</Application>
  <PresentationFormat>Szélesvásznú</PresentationFormat>
  <Paragraphs>255</Paragraphs>
  <Slides>28</Slides>
  <Notes>0</Notes>
  <HiddenSlides>0</HiddenSlides>
  <MMClips>0</MMClips>
  <ScaleCrop>false</ScaleCrop>
  <HeadingPairs>
    <vt:vector size="6" baseType="variant">
      <vt:variant>
        <vt:lpstr>Használt betűtípusok</vt:lpstr>
      </vt:variant>
      <vt:variant>
        <vt:i4>9</vt:i4>
      </vt:variant>
      <vt:variant>
        <vt:lpstr>Téma</vt:lpstr>
      </vt:variant>
      <vt:variant>
        <vt:i4>3</vt:i4>
      </vt:variant>
      <vt:variant>
        <vt:lpstr>Diacímek</vt:lpstr>
      </vt:variant>
      <vt:variant>
        <vt:i4>28</vt:i4>
      </vt:variant>
    </vt:vector>
  </HeadingPairs>
  <TitlesOfParts>
    <vt:vector size="40" baseType="lpstr">
      <vt:lpstr>ＭＳ Ｐゴシック</vt:lpstr>
      <vt:lpstr>ＭＳ Ｐゴシック</vt:lpstr>
      <vt:lpstr>Arial</vt:lpstr>
      <vt:lpstr>Calibri</vt:lpstr>
      <vt:lpstr>Calibri Light</vt:lpstr>
      <vt:lpstr>Garamond</vt:lpstr>
      <vt:lpstr>Times</vt:lpstr>
      <vt:lpstr>Verdana</vt:lpstr>
      <vt:lpstr>Wingdings</vt:lpstr>
      <vt:lpstr>Kantoorthema</vt:lpstr>
      <vt:lpstr>1_MRC slides template</vt:lpstr>
      <vt:lpstr>1_Kantoorthema</vt:lpstr>
      <vt:lpstr>Training Session 7.</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sz</vt:lpstr>
      <vt:lpstr>sz</vt:lpstr>
      <vt:lpstr>PowerPoint bemutató</vt:lpstr>
      <vt:lpstr>PowerPoint bemutató</vt:lpstr>
      <vt:lpstr>PowerPoint bemutató</vt:lpstr>
      <vt:lpstr>PowerPoint bemutató</vt:lpstr>
      <vt:lpstr>PowerPoint bemutató</vt:lpstr>
      <vt:lpstr>PowerPoint bemutató</vt:lpstr>
      <vt:lpstr>     Thank you for thinking together about impact!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Anna Avlichou</dc:creator>
  <cp:lastModifiedBy>Schenk Borbála</cp:lastModifiedBy>
  <cp:revision>63</cp:revision>
  <dcterms:created xsi:type="dcterms:W3CDTF">2018-10-01T12:34:43Z</dcterms:created>
  <dcterms:modified xsi:type="dcterms:W3CDTF">2018-11-28T22:03:01Z</dcterms:modified>
</cp:coreProperties>
</file>